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_rels/slideLayout7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42.xml.rels" ContentType="application/vnd.openxmlformats-package.relationships+xml"/>
  <Override PartName="/ppt/slideLayouts/slideLayout25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media/image29.png" ContentType="image/png"/>
  <Override PartName="/ppt/media/image28.png" ContentType="image/png"/>
  <Override PartName="/ppt/media/image27.png" ContentType="image/png"/>
  <Override PartName="/ppt/media/image19.png" ContentType="image/png"/>
  <Override PartName="/ppt/media/image36.png" ContentType="image/png"/>
  <Override PartName="/ppt/media/image26.png" ContentType="image/png"/>
  <Override PartName="/ppt/media/image18.png" ContentType="image/png"/>
  <Override PartName="/ppt/media/image35.png" ContentType="image/png"/>
  <Override PartName="/ppt/media/image25.png" ContentType="image/png"/>
  <Override PartName="/ppt/media/image17.png" ContentType="image/png"/>
  <Override PartName="/ppt/media/image34.png" ContentType="image/png"/>
  <Override PartName="/ppt/media/image7.png" ContentType="image/png"/>
  <Override PartName="/ppt/media/image12.png" ContentType="image/png"/>
  <Override PartName="/ppt/media/image20.png" ContentType="image/png"/>
  <Override PartName="/ppt/media/image8.png" ContentType="image/png"/>
  <Override PartName="/ppt/media/image21.png" ContentType="image/png"/>
  <Override PartName="/ppt/media/image13.png" ContentType="image/png"/>
  <Override PartName="/ppt/media/image30.png" ContentType="image/png"/>
  <Override PartName="/ppt/media/image22.png" ContentType="image/png"/>
  <Override PartName="/ppt/media/image10.png" ContentType="image/png"/>
  <Override PartName="/ppt/media/image9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jpeg" ContentType="image/jpeg"/>
  <Override PartName="/ppt/media/image11.png" ContentType="image/pn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4.png" ContentType="image/png"/>
  <Override PartName="/ppt/media/image31.png" ContentType="image/png"/>
  <Override PartName="/ppt/media/image23.png" ContentType="image/png"/>
  <Override PartName="/ppt/media/image15.png" ContentType="image/png"/>
  <Override PartName="/ppt/media/image32.png" ContentType="image/png"/>
  <Override PartName="/ppt/media/image24.png" ContentType="image/png"/>
  <Override PartName="/ppt/media/image16.png" ContentType="image/png"/>
  <Override PartName="/ppt/media/image33.png" ContentType="image/png"/>
  <Override PartName="/ppt/slides/slide29.xml" ContentType="application/vnd.openxmlformats-officedocument.presentationml.slide+xml"/>
  <Override PartName="/ppt/slides/slide46.xml" ContentType="application/vnd.openxmlformats-officedocument.presentationml.slide+xml"/>
  <Override PartName="/ppt/slides/slide28.xml" ContentType="application/vnd.openxmlformats-officedocument.presentationml.slide+xml"/>
  <Override PartName="/ppt/slides/slide45.xml" ContentType="application/vnd.openxmlformats-officedocument.presentationml.slide+xml"/>
  <Override PartName="/ppt/slides/slide27.xml" ContentType="application/vnd.openxmlformats-officedocument.presentationml.slide+xml"/>
  <Override PartName="/ppt/slides/slide4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36.xml" ContentType="application/vnd.openxmlformats-officedocument.presentationml.slide+xml"/>
  <Override PartName="/ppt/slides/slide26.xml" ContentType="application/vnd.openxmlformats-officedocument.presentationml.slide+xml"/>
  <Override PartName="/ppt/slides/slide43.xml" ContentType="application/vnd.openxmlformats-officedocument.presentationml.slide+xml"/>
  <Override PartName="/ppt/slides/slide18.xml" ContentType="application/vnd.openxmlformats-officedocument.presentationml.slide+xml"/>
  <Override PartName="/ppt/slides/slide35.xml" ContentType="application/vnd.openxmlformats-officedocument.presentationml.slide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40.xml.rels" ContentType="application/vnd.openxmlformats-package.relationships+xml"/>
  <Override PartName="/ppt/slides/_rels/slide15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14.xml.rels" ContentType="application/vnd.openxmlformats-package.relationships+xml"/>
  <Override PartName="/ppt/slides/_rels/slide3.xml.rels" ContentType="application/vnd.openxmlformats-package.relationships+xml"/>
  <Override PartName="/ppt/slides/_rels/slide47.xml.rels" ContentType="application/vnd.openxmlformats-package.relationships+xml"/>
  <Override PartName="/ppt/slides/_rels/slide38.xml.rels" ContentType="application/vnd.openxmlformats-package.relationships+xml"/>
  <Override PartName="/ppt/slides/_rels/slide7.xml.rels" ContentType="application/vnd.openxmlformats-package.relationships+xml"/>
  <Override PartName="/ppt/slides/_rels/slide37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6.xml.rels" ContentType="application/vnd.openxmlformats-package.relationships+xml"/>
  <Override PartName="/ppt/slides/_rels/slide42.xml.rels" ContentType="application/vnd.openxmlformats-package.relationships+xml"/>
  <Override PartName="/ppt/slides/_rels/slide25.xml.rels" ContentType="application/vnd.openxmlformats-package.relationships+xml"/>
  <Override PartName="/ppt/slides/_rels/slide34.xml.rels" ContentType="application/vnd.openxmlformats-package.relationships+xml"/>
  <Override PartName="/ppt/slides/_rels/slide17.xml.rels" ContentType="application/vnd.openxmlformats-package.relationships+xml"/>
  <Override PartName="/ppt/slides/_rels/slide5.xml.rels" ContentType="application/vnd.openxmlformats-package.relationships+xml"/>
  <Override PartName="/ppt/slides/_rels/slide18.xml.rels" ContentType="application/vnd.openxmlformats-package.relationships+xml"/>
  <Override PartName="/ppt/slides/_rels/slide35.xml.rels" ContentType="application/vnd.openxmlformats-package.relationships+xml"/>
  <Override PartName="/ppt/slides/_rels/slide26.xml.rels" ContentType="application/vnd.openxmlformats-package.relationships+xml"/>
  <Override PartName="/ppt/slides/_rels/slide43.xml.rels" ContentType="application/vnd.openxmlformats-package.relationships+xml"/>
  <Override PartName="/ppt/slides/_rels/slide19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4.xml.rels" ContentType="application/vnd.openxmlformats-package.relationships+xml"/>
  <Override PartName="/ppt/slides/_rels/slide21.xml.rels" ContentType="application/vnd.openxmlformats-package.relationships+xml"/>
  <Override PartName="/ppt/slides/_rels/slide28.xml.rels" ContentType="application/vnd.openxmlformats-package.relationships+xml"/>
  <Override PartName="/ppt/slides/_rels/slide1.xml.rels" ContentType="application/vnd.openxmlformats-package.relationships+xml"/>
  <Override PartName="/ppt/slides/_rels/slide45.xml.rels" ContentType="application/vnd.openxmlformats-package.relationships+xml"/>
  <Override PartName="/ppt/slides/_rels/slide2.xml.rels" ContentType="application/vnd.openxmlformats-package.relationships+xml"/>
  <Override PartName="/ppt/slides/_rels/slide46.xml.rels" ContentType="application/vnd.openxmlformats-package.relationships+xml"/>
  <Override PartName="/ppt/slides/_rels/slide29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33.xml.rels" ContentType="application/vnd.openxmlformats-package.relationships+xml"/>
  <Override PartName="/ppt/slides/_rels/slide16.xml.rels" ContentType="application/vnd.openxmlformats-package.relationships+xml"/>
  <Override PartName="/ppt/slides/_rels/slide4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slide25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slides/slide34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9.xml" ContentType="application/vnd.openxmlformats-officedocument.presentationml.slide+xml"/>
  <Override PartName="/ppt/slides/slide4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8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37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15.xml" ContentType="application/vnd.openxmlformats-officedocument.presentationml.slide+xml"/>
  <Override PartName="/ppt/slides/slide32.xml" ContentType="application/vnd.openxmlformats-officedocument.presentationml.slide+xml"/>
  <Override PartName="/ppt/slides/slide23.xml" ContentType="application/vnd.openxmlformats-officedocument.presentationml.slide+xml"/>
  <Override PartName="/ppt/slides/slide40.xml" ContentType="application/vnd.openxmlformats-officedocument.presentationml.slide+xml"/>
  <Override PartName="/ppt/slides/slide16.xml" ContentType="application/vnd.openxmlformats-officedocument.presentationml.slide+xml"/>
  <Override PartName="/ppt/slides/slide33.xml" ContentType="application/vnd.openxmlformats-officedocument.presentationml.slide+xml"/>
  <Override PartName="/ppt/slides/slide24.xml" ContentType="application/vnd.openxmlformats-officedocument.presentationml.slide+xml"/>
  <Override PartName="/ppt/slides/slide4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</p:sldIdLst>
  <p:sldSz cx="9144000" cy="5145088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0" y="311436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CC79FA5-6EF9-4F8E-B41E-FD5D39698E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9C101F0-3647-4F54-A034-7E9771F9EAF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ubTitle"/>
          </p:nvPr>
        </p:nvSpPr>
        <p:spPr>
          <a:xfrm>
            <a:off x="396000" y="296280"/>
            <a:ext cx="686880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9B65446-9CF6-42C7-A241-25F6F18694A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7ED9453-7DFE-4D98-9B66-2ACC51CE7E3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/>
          </p:nvPr>
        </p:nvSpPr>
        <p:spPr>
          <a:xfrm>
            <a:off x="468540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FFA5A85-6112-48A2-B9A4-6985C07A260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A78DF37-8BE5-4AF7-992F-E0D8D706DDA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/>
          </p:nvPr>
        </p:nvSpPr>
        <p:spPr>
          <a:xfrm>
            <a:off x="0" y="311436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67751D8-30AE-4B82-B47E-BE10E3AAA28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5"/>
          <p:cNvSpPr>
            <a:spLocks noGrp="1"/>
          </p:cNvSpPr>
          <p:nvPr>
            <p:ph/>
          </p:nvPr>
        </p:nvSpPr>
        <p:spPr>
          <a:xfrm>
            <a:off x="468540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7E493CE-4635-4683-876A-C3DF4DD4EF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/>
          </p:nvPr>
        </p:nvSpPr>
        <p:spPr>
          <a:xfrm>
            <a:off x="309168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/>
          </p:nvPr>
        </p:nvSpPr>
        <p:spPr>
          <a:xfrm>
            <a:off x="618336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5"/>
          <p:cNvSpPr>
            <a:spLocks noGrp="1"/>
          </p:cNvSpPr>
          <p:nvPr>
            <p:ph/>
          </p:nvPr>
        </p:nvSpPr>
        <p:spPr>
          <a:xfrm>
            <a:off x="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6"/>
          <p:cNvSpPr>
            <a:spLocks noGrp="1"/>
          </p:cNvSpPr>
          <p:nvPr>
            <p:ph/>
          </p:nvPr>
        </p:nvSpPr>
        <p:spPr>
          <a:xfrm>
            <a:off x="309168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7"/>
          <p:cNvSpPr>
            <a:spLocks noGrp="1"/>
          </p:cNvSpPr>
          <p:nvPr>
            <p:ph/>
          </p:nvPr>
        </p:nvSpPr>
        <p:spPr>
          <a:xfrm>
            <a:off x="618336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3CCF4F0-DD01-4EE7-92B5-0B738C3AEDD4}" type="slidenum">
              <a:t>&lt;#&gt;</a:t>
            </a:fld>
          </a:p>
        </p:txBody>
      </p:sp>
      <p:sp>
        <p:nvSpPr>
          <p:cNvPr id="10" name="PlaceHolder 9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8540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309168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618336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309168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618336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F87B1D-878B-4C35-A9D0-486314517E96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0" y="1328400"/>
            <a:ext cx="91436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1912A7-3986-4ECE-9D3C-F12CB6AE4BA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91436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07F06F-13B6-426A-80ED-ECD3895447A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FE10CE-DF88-4640-A554-07924DF9A2D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9CEDA5-8B8C-498C-AB8F-7DB622ECE1F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396000" y="296280"/>
            <a:ext cx="686880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870462-C9F3-4A3F-B950-EBCFA3D718B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D0569C-111A-49E6-B0D7-8FD88DD58B1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0" y="1328400"/>
            <a:ext cx="91436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68540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4E4C77-6C77-4C8D-9441-9B11309D480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503068-1547-4339-84F0-3ED5946DD52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0" y="311436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E19097-1E65-4FB0-A027-26BA112B75A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468540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B7C65E-BA1C-4D07-BF4E-EC11A5072AF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309168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618336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/>
          </p:nvPr>
        </p:nvSpPr>
        <p:spPr>
          <a:xfrm>
            <a:off x="309168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/>
          </p:nvPr>
        </p:nvSpPr>
        <p:spPr>
          <a:xfrm>
            <a:off x="618336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D0030A-D98A-4116-BCA6-9627B437033A}" type="slidenum">
              <a:t>&lt;#&gt;</a:t>
            </a:fld>
          </a:p>
        </p:txBody>
      </p:sp>
      <p:sp>
        <p:nvSpPr>
          <p:cNvPr id="10" name="PlaceHolder 9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D91BB43-77B9-4394-803B-10CF1547BBF5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/>
          </p:nvPr>
        </p:nvSpPr>
        <p:spPr>
          <a:xfrm>
            <a:off x="0" y="1328400"/>
            <a:ext cx="91436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7F51990-B891-4C94-B915-A469CB5C7E6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91436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BE23E04-E9DC-4842-B06E-D95E220E296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52715D8-D6CC-4A11-B138-0CE81311115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F35F7C3-3592-44AF-8C11-80232FFEF28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91436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ubTitle"/>
          </p:nvPr>
        </p:nvSpPr>
        <p:spPr>
          <a:xfrm>
            <a:off x="396000" y="296280"/>
            <a:ext cx="686880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432A92E-970A-4C62-8236-1E4543FF153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664A14C-27A4-4679-BEE4-2AC6240ECE5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468540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CF5F0FA-20D8-4637-A588-EE36AF4D50C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FFE9D07-C812-4F7F-807F-1048580BC26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0" y="311436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726E7FC-B710-4C35-96BD-0D75054135E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/>
          </p:nvPr>
        </p:nvSpPr>
        <p:spPr>
          <a:xfrm>
            <a:off x="468540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2007460-759F-4A52-B4BD-87FB2E8873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309168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618336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/>
          </p:nvPr>
        </p:nvSpPr>
        <p:spPr>
          <a:xfrm>
            <a:off x="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/>
          </p:nvPr>
        </p:nvSpPr>
        <p:spPr>
          <a:xfrm>
            <a:off x="309168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7"/>
          <p:cNvSpPr>
            <a:spLocks noGrp="1"/>
          </p:cNvSpPr>
          <p:nvPr>
            <p:ph/>
          </p:nvPr>
        </p:nvSpPr>
        <p:spPr>
          <a:xfrm>
            <a:off x="618336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81AFC7B-DAA3-41CC-B56A-D8E976011898}" type="slidenum">
              <a:t>&lt;#&gt;</a:t>
            </a:fld>
          </a:p>
        </p:txBody>
      </p:sp>
      <p:sp>
        <p:nvSpPr>
          <p:cNvPr id="10" name="PlaceHolder 9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3DDC5A0-9BD8-4597-8FF3-17D25D1BAC02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0" y="1328400"/>
            <a:ext cx="91436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B0D50FF-2BF7-426E-A7B3-9723A410656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91436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61689DF-97D3-4096-B5AC-B5FCC20CCE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7D2BB17-4119-45CB-AAE9-89D4DA31810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C91CF5E-D865-488B-8DDC-F346AFBDFDB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396000" y="296280"/>
            <a:ext cx="686880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D8225E5-01FC-451D-9502-6F5BB511B28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A36AB63-599F-4577-8D22-98CF45C34F1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468540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6857369-520F-47A9-9E1F-86352A5AC70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1F805D2-C780-407F-9264-5F7D3B7CDC8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0" y="311436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F1CFA96-F365-4D08-9EDF-5247D3D6E2B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/>
          </p:nvPr>
        </p:nvSpPr>
        <p:spPr>
          <a:xfrm>
            <a:off x="468540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C9EF3F8-51A8-4548-A7BA-B00B6E24B8C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309168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18336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/>
          </p:nvPr>
        </p:nvSpPr>
        <p:spPr>
          <a:xfrm>
            <a:off x="309168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/>
          </p:nvPr>
        </p:nvSpPr>
        <p:spPr>
          <a:xfrm>
            <a:off x="618336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29A5C8F-E7F0-4714-9755-4F557707A99C}" type="slidenum">
              <a:t>&lt;#&gt;</a:t>
            </a:fld>
          </a:p>
        </p:txBody>
      </p:sp>
      <p:sp>
        <p:nvSpPr>
          <p:cNvPr id="10" name="PlaceHolder 9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2A3EC95-4B8B-4E0A-953C-C8530A4D84F8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0" y="1328400"/>
            <a:ext cx="91436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FDC6557-36A8-4797-8ED9-894E3E31C58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91436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4C681D6-036A-4866-ACB9-B0265598556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C83BA27-4FB8-43BE-A740-BE3C6D8BCB1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93815E1-B1C5-4017-A828-C71AA7F7BB0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396000" y="296280"/>
            <a:ext cx="686880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A038D49-CBAD-44F9-8C4C-906427FAE99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BDF940B-A52F-4A64-B6C4-609A4DBED30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468540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A858564-6841-4A3D-9C5A-1B43BF206E4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F04E235-68D8-435F-BE5A-6E82135B8FE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0" y="311436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3B6AE27-6BF8-4D09-918B-B8037B45445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/>
          </p:nvPr>
        </p:nvSpPr>
        <p:spPr>
          <a:xfrm>
            <a:off x="468540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684B608-47AB-4822-A28D-AFF922B98E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396000" y="296280"/>
            <a:ext cx="686880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309168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618336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/>
          </p:nvPr>
        </p:nvSpPr>
        <p:spPr>
          <a:xfrm>
            <a:off x="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/>
          </p:nvPr>
        </p:nvSpPr>
        <p:spPr>
          <a:xfrm>
            <a:off x="309168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7"/>
          <p:cNvSpPr>
            <a:spLocks noGrp="1"/>
          </p:cNvSpPr>
          <p:nvPr>
            <p:ph/>
          </p:nvPr>
        </p:nvSpPr>
        <p:spPr>
          <a:xfrm>
            <a:off x="618336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ACD8BAD-E5BD-4F9A-ADFC-902E6450C69C}" type="slidenum">
              <a:t>&lt;#&gt;</a:t>
            </a:fld>
          </a:p>
        </p:txBody>
      </p:sp>
      <p:sp>
        <p:nvSpPr>
          <p:cNvPr id="10" name="PlaceHolder 9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BE55AEE-33CC-401B-85A8-39B7ACEA0581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0" y="1328400"/>
            <a:ext cx="91436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5694E08-555B-4AD5-9CD6-004B9B99BF6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91436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588B650-3CD1-4340-B0ED-D9F9C411CDF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E54B17C-4CB3-44BF-879E-C9FE40ED6C0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2286FEC0-8B4E-4320-9FEA-FD85EE81973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ubTitle"/>
          </p:nvPr>
        </p:nvSpPr>
        <p:spPr>
          <a:xfrm>
            <a:off x="396000" y="296280"/>
            <a:ext cx="686880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EE2C62F-59B8-46B3-9F0A-DFD09A70665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68302035-CEE6-4DB0-B057-4EC9B01E6CD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468540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26B6F04D-2059-4D8A-A3C5-46B1F2985C0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04C42364-FBCA-41B9-AD5F-ABF5054C7C8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0" y="311436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DFB4020-7694-438F-96B3-A9B81147E32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/>
          </p:nvPr>
        </p:nvSpPr>
        <p:spPr>
          <a:xfrm>
            <a:off x="468540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974D8ED-C678-4483-BFD8-7362B405877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309168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618336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/>
          </p:nvPr>
        </p:nvSpPr>
        <p:spPr>
          <a:xfrm>
            <a:off x="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/>
          </p:nvPr>
        </p:nvSpPr>
        <p:spPr>
          <a:xfrm>
            <a:off x="309168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7"/>
          <p:cNvSpPr>
            <a:spLocks noGrp="1"/>
          </p:cNvSpPr>
          <p:nvPr>
            <p:ph/>
          </p:nvPr>
        </p:nvSpPr>
        <p:spPr>
          <a:xfrm>
            <a:off x="618336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8D195BF-1221-4AFE-8209-5FD2B7E3D64B}" type="slidenum">
              <a:t>&lt;#&gt;</a:t>
            </a:fld>
          </a:p>
        </p:txBody>
      </p:sp>
      <p:sp>
        <p:nvSpPr>
          <p:cNvPr id="10" name="PlaceHolder 9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20924DD-85B0-4A8F-B0AC-B9C391ADE154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ubTitle"/>
          </p:nvPr>
        </p:nvSpPr>
        <p:spPr>
          <a:xfrm>
            <a:off x="0" y="1328400"/>
            <a:ext cx="91436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D1D5C8E-81A7-42A6-803E-60E6E2629F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91436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322EEE7-0A52-4FFE-8711-366F8E79BF7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4EDFEA1-E9B7-4A4F-BCCC-EE4458929D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A69F2D0-E577-402C-9C60-9261012CFB2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ubTitle"/>
          </p:nvPr>
        </p:nvSpPr>
        <p:spPr>
          <a:xfrm>
            <a:off x="396000" y="296280"/>
            <a:ext cx="686880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23A67EF-24F4-40E2-B19D-2713E4F6EDB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84C4F22-BAF0-4406-9421-8FE9A98DA0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68540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468540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0EBE14E-AA51-4E6D-B82B-BC9F2B490D3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58AAAD0-1B94-4B63-A9C8-6CB131DA0F6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0" y="311436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2483461-7738-4059-9420-2E252A21462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/>
          </p:nvPr>
        </p:nvSpPr>
        <p:spPr>
          <a:xfrm>
            <a:off x="468540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9E2AEFA-79EB-4423-97AA-DEE1485593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309168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18336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/>
          </p:nvPr>
        </p:nvSpPr>
        <p:spPr>
          <a:xfrm>
            <a:off x="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/>
          </p:nvPr>
        </p:nvSpPr>
        <p:spPr>
          <a:xfrm>
            <a:off x="309168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7"/>
          <p:cNvSpPr>
            <a:spLocks noGrp="1"/>
          </p:cNvSpPr>
          <p:nvPr>
            <p:ph/>
          </p:nvPr>
        </p:nvSpPr>
        <p:spPr>
          <a:xfrm>
            <a:off x="618336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BF73685-A07F-4FF3-AAE5-B1B287243E8D}" type="slidenum">
              <a:t>&lt;#&gt;</a:t>
            </a:fld>
          </a:p>
        </p:txBody>
      </p:sp>
      <p:sp>
        <p:nvSpPr>
          <p:cNvPr id="10" name="PlaceHolder 9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subTitle"/>
          </p:nvPr>
        </p:nvSpPr>
        <p:spPr>
          <a:xfrm>
            <a:off x="0" y="1328400"/>
            <a:ext cx="91436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91436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ubTitle"/>
          </p:nvPr>
        </p:nvSpPr>
        <p:spPr>
          <a:xfrm>
            <a:off x="396000" y="296280"/>
            <a:ext cx="686880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468540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0" y="3114360"/>
            <a:ext cx="91436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4685400" y="132840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685400" y="3114360"/>
            <a:ext cx="446184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309168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6183360" y="132840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/>
          </p:nvPr>
        </p:nvSpPr>
        <p:spPr>
          <a:xfrm>
            <a:off x="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6"/>
          <p:cNvSpPr>
            <a:spLocks noGrp="1"/>
          </p:cNvSpPr>
          <p:nvPr>
            <p:ph/>
          </p:nvPr>
        </p:nvSpPr>
        <p:spPr>
          <a:xfrm>
            <a:off x="309168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7"/>
          <p:cNvSpPr>
            <a:spLocks noGrp="1"/>
          </p:cNvSpPr>
          <p:nvPr>
            <p:ph/>
          </p:nvPr>
        </p:nvSpPr>
        <p:spPr>
          <a:xfrm>
            <a:off x="6183360" y="3114360"/>
            <a:ext cx="294408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4D540D3-D6A5-4A08-BF73-BD71A532681B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subTitle"/>
          </p:nvPr>
        </p:nvSpPr>
        <p:spPr>
          <a:xfrm>
            <a:off x="0" y="1328400"/>
            <a:ext cx="91436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30F2271-A6BE-4CD9-9F47-314AEFFBE29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0" y="1328400"/>
            <a:ext cx="9143640" cy="34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FC2CC6C-AAB2-4846-AA80-80555AE02A1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4.png"/><Relationship Id="rId6" Type="http://schemas.openxmlformats.org/officeDocument/2006/relationships/image" Target="../media/image4.png"/><Relationship Id="rId7" Type="http://schemas.openxmlformats.org/officeDocument/2006/relationships/image" Target="../media/image4.png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4.png"/><Relationship Id="rId6" Type="http://schemas.openxmlformats.org/officeDocument/2006/relationships/image" Target="../media/image4.png"/><Relationship Id="rId7" Type="http://schemas.openxmlformats.org/officeDocument/2006/relationships/image" Target="../media/image4.png"/><Relationship Id="rId8" Type="http://schemas.openxmlformats.org/officeDocument/2006/relationships/image" Target="../media/image4.png"/><Relationship Id="rId9" Type="http://schemas.openxmlformats.org/officeDocument/2006/relationships/image" Target="../media/image4.png"/><Relationship Id="rId10" Type="http://schemas.openxmlformats.org/officeDocument/2006/relationships/image" Target="../media/image4.png"/><Relationship Id="rId11" Type="http://schemas.openxmlformats.org/officeDocument/2006/relationships/image" Target="../media/image4.png"/><Relationship Id="rId12" Type="http://schemas.openxmlformats.org/officeDocument/2006/relationships/image" Target="../media/image4.png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0" name="Gerade Verbindung 11"/>
          <p:cNvCxnSpPr/>
          <p:nvPr/>
        </p:nvCxnSpPr>
        <p:spPr>
          <a:xfrm>
            <a:off x="107640" y="4741200"/>
            <a:ext cx="8928720" cy="7920"/>
          </a:xfrm>
          <a:prstGeom prst="straightConnector1">
            <a:avLst/>
          </a:prstGeom>
          <a:ln w="12600">
            <a:solidFill>
              <a:srgbClr val="d9d9d9"/>
            </a:solidFill>
            <a:miter/>
          </a:ln>
        </p:spPr>
      </p:cxnSp>
      <p:pic>
        <p:nvPicPr>
          <p:cNvPr id="1" name="Grafik 13" descr=""/>
          <p:cNvPicPr/>
          <p:nvPr/>
        </p:nvPicPr>
        <p:blipFill>
          <a:blip r:embed="rId2"/>
          <a:stretch/>
        </p:blipFill>
        <p:spPr>
          <a:xfrm>
            <a:off x="7668000" y="331200"/>
            <a:ext cx="1079640" cy="500040"/>
          </a:xfrm>
          <a:prstGeom prst="rect">
            <a:avLst/>
          </a:prstGeom>
          <a:ln w="0">
            <a:noFill/>
          </a:ln>
        </p:spPr>
      </p:pic>
      <p:sp>
        <p:nvSpPr>
          <p:cNvPr id="2" name="Footer Placeholder 4" hidden="1"/>
          <p:cNvSpPr/>
          <p:nvPr/>
        </p:nvSpPr>
        <p:spPr>
          <a:xfrm>
            <a:off x="1700280" y="4748760"/>
            <a:ext cx="368100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</a:rPr>
              <a:t>Paul Filip – Machine learning triggers: a feasibility study</a:t>
            </a:r>
            <a:endParaRPr b="0" lang="en-US" sz="9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" name="Fußzeilenplatzhalter 4" hidden="1"/>
          <p:cNvSpPr/>
          <p:nvPr/>
        </p:nvSpPr>
        <p:spPr>
          <a:xfrm>
            <a:off x="5505480" y="4748760"/>
            <a:ext cx="324468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spcBef>
                <a:spcPts val="451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IAP, KIT Faculty for Physics</a:t>
            </a:r>
            <a:endParaRPr b="0" lang="en-US" sz="9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" name="Grafik 6"/>
          <p:cNvSpPr/>
          <p:nvPr/>
        </p:nvSpPr>
        <p:spPr>
          <a:xfrm>
            <a:off x="160920" y="2689200"/>
            <a:ext cx="8821800" cy="1991880"/>
          </a:xfrm>
          <a:prstGeom prst="round2DiagRect">
            <a:avLst>
              <a:gd name="adj1" fmla="val 0"/>
              <a:gd name="adj2" fmla="val 19697"/>
            </a:avLst>
          </a:prstGeom>
          <a:blipFill rotWithShape="0">
            <a:blip r:embed="rId3"/>
            <a:srcRect/>
            <a:stretch/>
          </a:blipFill>
          <a:ln cap="sq" w="8892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body"/>
          </p:nvPr>
        </p:nvSpPr>
        <p:spPr>
          <a:xfrm>
            <a:off x="365400" y="1445760"/>
            <a:ext cx="8524080" cy="28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866"/>
          </a:bodyPr>
          <a:p>
            <a:pPr marL="432000" indent="-324000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</a:rPr>
              <a:t>Update on trigger studies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80520" y="1980000"/>
            <a:ext cx="8515440" cy="5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Click to add subline</a:t>
            </a:r>
            <a:br>
              <a:rPr sz="1800"/>
            </a:b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(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Also possible in two columns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 Box 14"/>
          <p:cNvSpPr/>
          <p:nvPr/>
        </p:nvSpPr>
        <p:spPr>
          <a:xfrm>
            <a:off x="116640" y="4895640"/>
            <a:ext cx="3606480" cy="12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820" spc="-1" strike="noStrike">
                <a:solidFill>
                  <a:srgbClr val="000000"/>
                </a:solidFill>
                <a:latin typeface="Arial"/>
              </a:rPr>
              <a:t>KIT – The Research University in the Helmholtz Association</a:t>
            </a:r>
            <a:endParaRPr b="0" lang="en-US" sz="82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8" name="Text Box 14"/>
          <p:cNvSpPr/>
          <p:nvPr/>
        </p:nvSpPr>
        <p:spPr>
          <a:xfrm>
            <a:off x="7318440" y="4826160"/>
            <a:ext cx="1726920" cy="2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www.kit.edu</a:t>
            </a:r>
            <a:endParaRPr b="0" lang="en-US" sz="1600" spc="-1" strike="noStrike">
              <a:solidFill>
                <a:srgbClr val="000000"/>
              </a:solidFill>
              <a:latin typeface="Nimbus Sans"/>
            </a:endParaRPr>
          </a:p>
        </p:txBody>
      </p:sp>
      <p:pic>
        <p:nvPicPr>
          <p:cNvPr id="9" name="Grafik 11" descr=""/>
          <p:cNvPicPr/>
          <p:nvPr/>
        </p:nvPicPr>
        <p:blipFill>
          <a:blip r:embed="rId4"/>
          <a:stretch/>
        </p:blipFill>
        <p:spPr>
          <a:xfrm>
            <a:off x="396000" y="360000"/>
            <a:ext cx="1621080" cy="75096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erade Verbindung 11"/>
          <p:cNvCxnSpPr/>
          <p:nvPr/>
        </p:nvCxnSpPr>
        <p:spPr>
          <a:xfrm>
            <a:off x="107640" y="4741200"/>
            <a:ext cx="8928720" cy="7920"/>
          </a:xfrm>
          <a:prstGeom prst="straightConnector1">
            <a:avLst/>
          </a:prstGeom>
          <a:ln w="12600">
            <a:solidFill>
              <a:srgbClr val="d9d9d9"/>
            </a:solidFill>
            <a:miter/>
          </a:ln>
        </p:spPr>
      </p:cxnSp>
      <p:pic>
        <p:nvPicPr>
          <p:cNvPr id="48" name="Grafik 13" descr=""/>
          <p:cNvPicPr/>
          <p:nvPr/>
        </p:nvPicPr>
        <p:blipFill>
          <a:blip r:embed="rId2"/>
          <a:stretch/>
        </p:blipFill>
        <p:spPr>
          <a:xfrm>
            <a:off x="7668000" y="331200"/>
            <a:ext cx="1079640" cy="500040"/>
          </a:xfrm>
          <a:prstGeom prst="rect">
            <a:avLst/>
          </a:prstGeom>
          <a:ln w="0">
            <a:noFill/>
          </a:ln>
        </p:spPr>
      </p:pic>
      <p:sp>
        <p:nvSpPr>
          <p:cNvPr id="49" name="Footer Placeholder 4"/>
          <p:cNvSpPr/>
          <p:nvPr/>
        </p:nvSpPr>
        <p:spPr>
          <a:xfrm>
            <a:off x="1700280" y="4748760"/>
            <a:ext cx="368100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  <a:ea typeface="Noto Sans"/>
              </a:rPr>
              <a:t>Paul Filip – 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Potential of neural network triggers for the SD Array</a:t>
            </a:r>
            <a:endParaRPr b="0" lang="en-US" sz="9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0" name="Fußzeilenplatzhalter 4"/>
          <p:cNvSpPr/>
          <p:nvPr/>
        </p:nvSpPr>
        <p:spPr>
          <a:xfrm>
            <a:off x="5505480" y="4748760"/>
            <a:ext cx="324468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spcBef>
                <a:spcPts val="451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IAP, KIT Faculty for Physics</a:t>
            </a:r>
            <a:endParaRPr b="0" lang="en-US" sz="9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1" name="PlaceHolder 1"/>
          <p:cNvSpPr>
            <a:spLocks noGrp="1"/>
          </p:cNvSpPr>
          <p:nvPr>
            <p:ph type="body"/>
          </p:nvPr>
        </p:nvSpPr>
        <p:spPr>
          <a:xfrm>
            <a:off x="399960" y="1188000"/>
            <a:ext cx="8343720" cy="336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add text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dt" idx="1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sldNum" idx="2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1" lang="en-US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15F141C9-FFEF-40C2-90A6-9C6E4892F814}" type="slidenum">
              <a:rPr b="1" lang="en-US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Click to add title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erade Verbindung 11"/>
          <p:cNvCxnSpPr/>
          <p:nvPr/>
        </p:nvCxnSpPr>
        <p:spPr>
          <a:xfrm>
            <a:off x="107640" y="4741200"/>
            <a:ext cx="8928720" cy="7920"/>
          </a:xfrm>
          <a:prstGeom prst="straightConnector1">
            <a:avLst/>
          </a:prstGeom>
          <a:ln w="12600">
            <a:solidFill>
              <a:srgbClr val="d9d9d9"/>
            </a:solidFill>
            <a:miter/>
          </a:ln>
        </p:spPr>
      </p:cxnSp>
      <p:pic>
        <p:nvPicPr>
          <p:cNvPr id="92" name="Grafik 13" descr=""/>
          <p:cNvPicPr/>
          <p:nvPr/>
        </p:nvPicPr>
        <p:blipFill>
          <a:blip r:embed="rId2"/>
          <a:stretch/>
        </p:blipFill>
        <p:spPr>
          <a:xfrm>
            <a:off x="7668000" y="331200"/>
            <a:ext cx="1079640" cy="500040"/>
          </a:xfrm>
          <a:prstGeom prst="rect">
            <a:avLst/>
          </a:prstGeom>
          <a:ln w="0">
            <a:noFill/>
          </a:ln>
        </p:spPr>
      </p:pic>
      <p:sp>
        <p:nvSpPr>
          <p:cNvPr id="93" name="Footer Placeholder 4"/>
          <p:cNvSpPr/>
          <p:nvPr/>
        </p:nvSpPr>
        <p:spPr>
          <a:xfrm>
            <a:off x="1700280" y="4748760"/>
            <a:ext cx="368100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</a:rPr>
              <a:t>Paul Filip – Machine learning triggers: a feasibility study</a:t>
            </a:r>
            <a:endParaRPr b="0" lang="en-US" sz="9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94" name="Fußzeilenplatzhalter 4"/>
          <p:cNvSpPr/>
          <p:nvPr/>
        </p:nvSpPr>
        <p:spPr>
          <a:xfrm>
            <a:off x="5505480" y="4748760"/>
            <a:ext cx="324468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spcBef>
                <a:spcPts val="451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IAP, KIT Faculty for Physics</a:t>
            </a:r>
            <a:endParaRPr b="0" lang="en-US" sz="9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95" name="PlaceHolder 1"/>
          <p:cNvSpPr>
            <a:spLocks noGrp="1"/>
          </p:cNvSpPr>
          <p:nvPr>
            <p:ph type="dt" idx="3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ldNum" idx="4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1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A4AE000A-D9E7-4DF6-90A6-E403B9F3D204}" type="slidenum">
              <a:rPr b="1" lang="de-DE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Click to add title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Rechteck 1"/>
          <p:cNvSpPr/>
          <p:nvPr/>
        </p:nvSpPr>
        <p:spPr>
          <a:xfrm>
            <a:off x="0" y="4652640"/>
            <a:ext cx="9143640" cy="1825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0" y="1328400"/>
            <a:ext cx="9143640" cy="3419280"/>
          </a:xfrm>
          <a:prstGeom prst="rect">
            <a:avLst/>
          </a:prstGeom>
          <a:solidFill>
            <a:srgbClr val="ff99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Please insert a picture in the master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erade Verbindung 11"/>
          <p:cNvCxnSpPr/>
          <p:nvPr/>
        </p:nvCxnSpPr>
        <p:spPr>
          <a:xfrm>
            <a:off x="107640" y="4741200"/>
            <a:ext cx="8928720" cy="7920"/>
          </a:xfrm>
          <a:prstGeom prst="straightConnector1">
            <a:avLst/>
          </a:prstGeom>
          <a:ln w="12600">
            <a:solidFill>
              <a:srgbClr val="d9d9d9"/>
            </a:solidFill>
            <a:miter/>
          </a:ln>
        </p:spPr>
      </p:cxnSp>
      <p:pic>
        <p:nvPicPr>
          <p:cNvPr id="137" name="Grafik 13" descr=""/>
          <p:cNvPicPr/>
          <p:nvPr/>
        </p:nvPicPr>
        <p:blipFill>
          <a:blip r:embed="rId2"/>
          <a:stretch/>
        </p:blipFill>
        <p:spPr>
          <a:xfrm>
            <a:off x="7668000" y="331200"/>
            <a:ext cx="1079640" cy="500040"/>
          </a:xfrm>
          <a:prstGeom prst="rect">
            <a:avLst/>
          </a:prstGeom>
          <a:ln w="0">
            <a:noFill/>
          </a:ln>
        </p:spPr>
      </p:pic>
      <p:sp>
        <p:nvSpPr>
          <p:cNvPr id="138" name="Footer Placeholder 4"/>
          <p:cNvSpPr/>
          <p:nvPr/>
        </p:nvSpPr>
        <p:spPr>
          <a:xfrm>
            <a:off x="1700280" y="4748760"/>
            <a:ext cx="368100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</a:rPr>
              <a:t>Paul Filip – Machine learning triggers: a feasibility study</a:t>
            </a:r>
            <a:endParaRPr b="0" lang="en-US" sz="9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39" name="Fußzeilenplatzhalter 4"/>
          <p:cNvSpPr/>
          <p:nvPr/>
        </p:nvSpPr>
        <p:spPr>
          <a:xfrm>
            <a:off x="5505480" y="4748760"/>
            <a:ext cx="324468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spcBef>
                <a:spcPts val="451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IAP, KIT Faculty for Physics</a:t>
            </a:r>
            <a:endParaRPr b="0" lang="en-US" sz="9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40" name="PlaceHolder 1"/>
          <p:cNvSpPr>
            <a:spLocks noGrp="1"/>
          </p:cNvSpPr>
          <p:nvPr>
            <p:ph type="body"/>
          </p:nvPr>
        </p:nvSpPr>
        <p:spPr>
          <a:xfrm>
            <a:off x="4655880" y="1943280"/>
            <a:ext cx="4100400" cy="2704680"/>
          </a:xfrm>
          <a:prstGeom prst="rect">
            <a:avLst/>
          </a:prstGeom>
          <a:solidFill>
            <a:srgbClr val="ff99ff"/>
          </a:solidFill>
          <a:ln w="12600">
            <a:solidFill>
              <a:srgbClr val="d9d9d9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Please insert a picture in the master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399960" y="1188000"/>
            <a:ext cx="4097880" cy="61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Click to add subline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399960" y="1937520"/>
            <a:ext cx="4097880" cy="270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0376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3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add text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4"/>
              </a:buBlip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737280" indent="-19872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5"/>
              </a:buBlip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0087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6"/>
              </a:buBlip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1275480" indent="-19872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7"/>
              </a:buBlip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645800" y="1188000"/>
            <a:ext cx="4097880" cy="61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Click to add subline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dt" idx="5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45" name="PlaceHolder 6"/>
          <p:cNvSpPr>
            <a:spLocks noGrp="1"/>
          </p:cNvSpPr>
          <p:nvPr>
            <p:ph type="sldNum" idx="6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1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E1F02FCF-A793-448B-9B29-F25A52D6F7F0}" type="slidenum">
              <a:rPr b="1" lang="de-DE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46" name="PlaceHolder 7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Click to add title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erade Verbindung 11"/>
          <p:cNvCxnSpPr/>
          <p:nvPr/>
        </p:nvCxnSpPr>
        <p:spPr>
          <a:xfrm>
            <a:off x="107640" y="4741200"/>
            <a:ext cx="8928720" cy="7920"/>
          </a:xfrm>
          <a:prstGeom prst="straightConnector1">
            <a:avLst/>
          </a:prstGeom>
          <a:ln w="12600">
            <a:solidFill>
              <a:srgbClr val="d9d9d9"/>
            </a:solidFill>
            <a:miter/>
          </a:ln>
        </p:spPr>
      </p:cxnSp>
      <p:pic>
        <p:nvPicPr>
          <p:cNvPr id="184" name="Grafik 13" descr=""/>
          <p:cNvPicPr/>
          <p:nvPr/>
        </p:nvPicPr>
        <p:blipFill>
          <a:blip r:embed="rId2"/>
          <a:stretch/>
        </p:blipFill>
        <p:spPr>
          <a:xfrm>
            <a:off x="7668000" y="331200"/>
            <a:ext cx="1079640" cy="500040"/>
          </a:xfrm>
          <a:prstGeom prst="rect">
            <a:avLst/>
          </a:prstGeom>
          <a:ln w="0">
            <a:noFill/>
          </a:ln>
        </p:spPr>
      </p:pic>
      <p:sp>
        <p:nvSpPr>
          <p:cNvPr id="185" name="Footer Placeholder 4"/>
          <p:cNvSpPr/>
          <p:nvPr/>
        </p:nvSpPr>
        <p:spPr>
          <a:xfrm>
            <a:off x="1700280" y="4748760"/>
            <a:ext cx="368100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</a:rPr>
              <a:t>Paul Filip – Machine learning triggers: a feasibility study</a:t>
            </a:r>
            <a:endParaRPr b="0" lang="en-US" sz="9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86" name="Fußzeilenplatzhalter 4"/>
          <p:cNvSpPr/>
          <p:nvPr/>
        </p:nvSpPr>
        <p:spPr>
          <a:xfrm>
            <a:off x="5505480" y="4748760"/>
            <a:ext cx="324468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spcBef>
                <a:spcPts val="451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IAP, KIT Faculty for Physics</a:t>
            </a:r>
            <a:endParaRPr b="0" lang="en-US" sz="9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87" name="PlaceHolder 1"/>
          <p:cNvSpPr>
            <a:spLocks noGrp="1"/>
          </p:cNvSpPr>
          <p:nvPr>
            <p:ph type="body"/>
          </p:nvPr>
        </p:nvSpPr>
        <p:spPr>
          <a:xfrm>
            <a:off x="399960" y="1188000"/>
            <a:ext cx="4097880" cy="61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Click to add subline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399960" y="1937520"/>
            <a:ext cx="4097880" cy="270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0376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3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add text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4"/>
              </a:buBlip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737280" indent="-19872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5"/>
              </a:buBlip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0087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6"/>
              </a:buBlip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1275480" indent="-19872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7"/>
              </a:buBlip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45800" y="1188000"/>
            <a:ext cx="4097880" cy="61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Click to add subline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645800" y="1937520"/>
            <a:ext cx="4097880" cy="270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0376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8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add text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9"/>
              </a:buBlip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737280" indent="-19872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10"/>
              </a:buBlip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0087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11"/>
              </a:buBlip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1275480" indent="-19872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12"/>
              </a:buBlip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dt" idx="7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 type="sldNum" idx="8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1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559F55E4-19A4-4E3A-8ABE-B1DFFF893AF9}" type="slidenum">
              <a:rPr b="1" lang="de-DE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Click to add title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erade Verbindung 11"/>
          <p:cNvCxnSpPr/>
          <p:nvPr/>
        </p:nvCxnSpPr>
        <p:spPr>
          <a:xfrm>
            <a:off x="107640" y="4741200"/>
            <a:ext cx="8928720" cy="7920"/>
          </a:xfrm>
          <a:prstGeom prst="straightConnector1">
            <a:avLst/>
          </a:prstGeom>
          <a:ln w="12600">
            <a:solidFill>
              <a:srgbClr val="d9d9d9"/>
            </a:solidFill>
            <a:miter/>
          </a:ln>
        </p:spPr>
      </p:cxnSp>
      <p:pic>
        <p:nvPicPr>
          <p:cNvPr id="231" name="Grafik 13" descr=""/>
          <p:cNvPicPr/>
          <p:nvPr/>
        </p:nvPicPr>
        <p:blipFill>
          <a:blip r:embed="rId2"/>
          <a:stretch/>
        </p:blipFill>
        <p:spPr>
          <a:xfrm>
            <a:off x="7668000" y="331200"/>
            <a:ext cx="1079640" cy="500040"/>
          </a:xfrm>
          <a:prstGeom prst="rect">
            <a:avLst/>
          </a:prstGeom>
          <a:ln w="0">
            <a:noFill/>
          </a:ln>
        </p:spPr>
      </p:pic>
      <p:sp>
        <p:nvSpPr>
          <p:cNvPr id="232" name="Footer Placeholder 4"/>
          <p:cNvSpPr/>
          <p:nvPr/>
        </p:nvSpPr>
        <p:spPr>
          <a:xfrm>
            <a:off x="1700280" y="4748760"/>
            <a:ext cx="368100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</a:rPr>
              <a:t>Paul Filip – Machine learning triggers: a feasibility study</a:t>
            </a:r>
            <a:endParaRPr b="0" lang="en-US" sz="9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33" name="Fußzeilenplatzhalter 4"/>
          <p:cNvSpPr/>
          <p:nvPr/>
        </p:nvSpPr>
        <p:spPr>
          <a:xfrm>
            <a:off x="5505480" y="4748760"/>
            <a:ext cx="324468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spcBef>
                <a:spcPts val="451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IAP, KIT Faculty for Physics</a:t>
            </a:r>
            <a:endParaRPr b="0" lang="en-US" sz="9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34" name="PlaceHolder 1"/>
          <p:cNvSpPr>
            <a:spLocks noGrp="1"/>
          </p:cNvSpPr>
          <p:nvPr>
            <p:ph type="dt" idx="9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sldNum" idx="10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1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3CCA0EB0-630B-42D6-B046-8B52EC810C1F}" type="slidenum">
              <a:rPr b="1" lang="de-DE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Click to add title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0" y="1328400"/>
            <a:ext cx="9143640" cy="3304080"/>
          </a:xfrm>
          <a:prstGeom prst="rect">
            <a:avLst/>
          </a:prstGeom>
          <a:solidFill>
            <a:srgbClr val="ff99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Please insert a picture in the master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Gerade Verbindung 11"/>
          <p:cNvCxnSpPr/>
          <p:nvPr/>
        </p:nvCxnSpPr>
        <p:spPr>
          <a:xfrm>
            <a:off x="107640" y="4741200"/>
            <a:ext cx="8928720" cy="7920"/>
          </a:xfrm>
          <a:prstGeom prst="straightConnector1">
            <a:avLst/>
          </a:prstGeom>
          <a:ln w="12600">
            <a:solidFill>
              <a:srgbClr val="d9d9d9"/>
            </a:solidFill>
            <a:miter/>
          </a:ln>
        </p:spPr>
      </p:cxnSp>
      <p:pic>
        <p:nvPicPr>
          <p:cNvPr id="275" name="Grafik 13" descr=""/>
          <p:cNvPicPr/>
          <p:nvPr/>
        </p:nvPicPr>
        <p:blipFill>
          <a:blip r:embed="rId2"/>
          <a:stretch/>
        </p:blipFill>
        <p:spPr>
          <a:xfrm>
            <a:off x="7668000" y="331200"/>
            <a:ext cx="1079640" cy="500040"/>
          </a:xfrm>
          <a:prstGeom prst="rect">
            <a:avLst/>
          </a:prstGeom>
          <a:ln w="0">
            <a:noFill/>
          </a:ln>
        </p:spPr>
      </p:pic>
      <p:sp>
        <p:nvSpPr>
          <p:cNvPr id="276" name="Footer Placeholder 4"/>
          <p:cNvSpPr/>
          <p:nvPr/>
        </p:nvSpPr>
        <p:spPr>
          <a:xfrm>
            <a:off x="1700280" y="4748760"/>
            <a:ext cx="368100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  <a:ea typeface="Noto Sans"/>
              </a:rPr>
              <a:t>Paul Filip – 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Potential of neural network triggers for the SD Array</a:t>
            </a:r>
            <a:endParaRPr b="0" lang="en-US" sz="9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77" name="Fußzeilenplatzhalter 4"/>
          <p:cNvSpPr/>
          <p:nvPr/>
        </p:nvSpPr>
        <p:spPr>
          <a:xfrm>
            <a:off x="5505480" y="4748760"/>
            <a:ext cx="324468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spcBef>
                <a:spcPts val="451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IAP, KIT Faculty for Physics</a:t>
            </a:r>
            <a:endParaRPr b="0" lang="en-US" sz="9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78" name="PlaceHolder 1"/>
          <p:cNvSpPr>
            <a:spLocks noGrp="1"/>
          </p:cNvSpPr>
          <p:nvPr>
            <p:ph type="body"/>
          </p:nvPr>
        </p:nvSpPr>
        <p:spPr>
          <a:xfrm>
            <a:off x="399960" y="1188000"/>
            <a:ext cx="8343720" cy="336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add text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dt" idx="11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sldNum" idx="12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1" lang="en-US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3D7D75EF-75DD-48CF-B68E-83D6BB9BFDFE}" type="slidenum">
              <a:rPr b="1" lang="en-US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Click to add title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" name="Gerade Verbindung 11"/>
          <p:cNvCxnSpPr/>
          <p:nvPr/>
        </p:nvCxnSpPr>
        <p:spPr>
          <a:xfrm>
            <a:off x="107640" y="4741200"/>
            <a:ext cx="8928720" cy="7920"/>
          </a:xfrm>
          <a:prstGeom prst="straightConnector1">
            <a:avLst/>
          </a:prstGeom>
          <a:ln w="12600">
            <a:solidFill>
              <a:srgbClr val="d9d9d9"/>
            </a:solidFill>
            <a:miter/>
          </a:ln>
        </p:spPr>
      </p:cxnSp>
      <p:pic>
        <p:nvPicPr>
          <p:cNvPr id="319" name="Grafik 13" descr=""/>
          <p:cNvPicPr/>
          <p:nvPr/>
        </p:nvPicPr>
        <p:blipFill>
          <a:blip r:embed="rId2"/>
          <a:stretch/>
        </p:blipFill>
        <p:spPr>
          <a:xfrm>
            <a:off x="7668000" y="331200"/>
            <a:ext cx="1079640" cy="500040"/>
          </a:xfrm>
          <a:prstGeom prst="rect">
            <a:avLst/>
          </a:prstGeom>
          <a:ln w="0">
            <a:noFill/>
          </a:ln>
        </p:spPr>
      </p:pic>
      <p:sp>
        <p:nvSpPr>
          <p:cNvPr id="320" name="Footer Placeholder 4" hidden="1"/>
          <p:cNvSpPr/>
          <p:nvPr/>
        </p:nvSpPr>
        <p:spPr>
          <a:xfrm>
            <a:off x="1700280" y="4748760"/>
            <a:ext cx="368100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</a:rPr>
              <a:t>Paul Filip – Machine learning triggers: a feasibility study</a:t>
            </a:r>
            <a:endParaRPr b="0" lang="en-US" sz="9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21" name="Fußzeilenplatzhalter 4" hidden="1"/>
          <p:cNvSpPr/>
          <p:nvPr/>
        </p:nvSpPr>
        <p:spPr>
          <a:xfrm>
            <a:off x="5505480" y="4748760"/>
            <a:ext cx="324468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spcBef>
                <a:spcPts val="451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IAP, KIT Faculty for Physics</a:t>
            </a:r>
            <a:endParaRPr b="0" lang="en-US" sz="9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22" name="Grafik 6"/>
          <p:cNvSpPr/>
          <p:nvPr/>
        </p:nvSpPr>
        <p:spPr>
          <a:xfrm>
            <a:off x="160920" y="2689200"/>
            <a:ext cx="8821800" cy="1991880"/>
          </a:xfrm>
          <a:prstGeom prst="round2DiagRect">
            <a:avLst>
              <a:gd name="adj1" fmla="val 0"/>
              <a:gd name="adj2" fmla="val 19697"/>
            </a:avLst>
          </a:prstGeom>
          <a:blipFill rotWithShape="0">
            <a:blip r:embed="rId3"/>
            <a:srcRect/>
            <a:stretch/>
          </a:blipFill>
          <a:ln cap="sq" w="8892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23" name="PlaceHolder 1"/>
          <p:cNvSpPr>
            <a:spLocks noGrp="1"/>
          </p:cNvSpPr>
          <p:nvPr>
            <p:ph type="body"/>
          </p:nvPr>
        </p:nvSpPr>
        <p:spPr>
          <a:xfrm>
            <a:off x="365400" y="1445760"/>
            <a:ext cx="8524080" cy="28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866"/>
          </a:bodyPr>
          <a:p>
            <a:pPr marL="432000" indent="-324000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</a:rPr>
              <a:t>Update on trigger studies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380520" y="1980000"/>
            <a:ext cx="8515440" cy="5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Click to add subline</a:t>
            </a:r>
            <a:br>
              <a:rPr sz="1800"/>
            </a:b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(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Also possible in two columns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Text Box 14"/>
          <p:cNvSpPr/>
          <p:nvPr/>
        </p:nvSpPr>
        <p:spPr>
          <a:xfrm>
            <a:off x="116640" y="4895640"/>
            <a:ext cx="3606480" cy="12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820" spc="-1" strike="noStrike">
                <a:solidFill>
                  <a:srgbClr val="000000"/>
                </a:solidFill>
                <a:latin typeface="Arial"/>
              </a:rPr>
              <a:t>KIT – The Research University in the Helmholtz Association</a:t>
            </a:r>
            <a:endParaRPr b="0" lang="en-US" sz="82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26" name="Text Box 14"/>
          <p:cNvSpPr/>
          <p:nvPr/>
        </p:nvSpPr>
        <p:spPr>
          <a:xfrm>
            <a:off x="7318440" y="4826160"/>
            <a:ext cx="1726920" cy="2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www.kit.edu</a:t>
            </a:r>
            <a:endParaRPr b="0" lang="en-US" sz="1600" spc="-1" strike="noStrike">
              <a:solidFill>
                <a:srgbClr val="000000"/>
              </a:solidFill>
              <a:latin typeface="Nimbus Sans"/>
            </a:endParaRPr>
          </a:p>
        </p:txBody>
      </p:sp>
      <p:pic>
        <p:nvPicPr>
          <p:cNvPr id="327" name="Grafik 11" descr=""/>
          <p:cNvPicPr/>
          <p:nvPr/>
        </p:nvPicPr>
        <p:blipFill>
          <a:blip r:embed="rId4"/>
          <a:stretch/>
        </p:blipFill>
        <p:spPr>
          <a:xfrm>
            <a:off x="396000" y="360000"/>
            <a:ext cx="1621080" cy="750960"/>
          </a:xfrm>
          <a:prstGeom prst="rect">
            <a:avLst/>
          </a:prstGeom>
          <a:ln w="0">
            <a:noFill/>
          </a:ln>
        </p:spPr>
      </p:pic>
      <p:sp>
        <p:nvSpPr>
          <p:cNvPr id="328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5" name="Gerade Verbindung 11"/>
          <p:cNvCxnSpPr/>
          <p:nvPr/>
        </p:nvCxnSpPr>
        <p:spPr>
          <a:xfrm>
            <a:off x="107640" y="4741200"/>
            <a:ext cx="8928720" cy="7920"/>
          </a:xfrm>
          <a:prstGeom prst="straightConnector1">
            <a:avLst/>
          </a:prstGeom>
          <a:ln w="12600">
            <a:solidFill>
              <a:srgbClr val="d9d9d9"/>
            </a:solidFill>
            <a:miter/>
          </a:ln>
        </p:spPr>
      </p:cxnSp>
      <p:pic>
        <p:nvPicPr>
          <p:cNvPr id="366" name="Grafik 13" descr=""/>
          <p:cNvPicPr/>
          <p:nvPr/>
        </p:nvPicPr>
        <p:blipFill>
          <a:blip r:embed="rId2"/>
          <a:stretch/>
        </p:blipFill>
        <p:spPr>
          <a:xfrm>
            <a:off x="7668000" y="331200"/>
            <a:ext cx="1079640" cy="500040"/>
          </a:xfrm>
          <a:prstGeom prst="rect">
            <a:avLst/>
          </a:prstGeom>
          <a:ln w="0">
            <a:noFill/>
          </a:ln>
        </p:spPr>
      </p:pic>
      <p:sp>
        <p:nvSpPr>
          <p:cNvPr id="367" name="Footer Placeholder 4"/>
          <p:cNvSpPr/>
          <p:nvPr/>
        </p:nvSpPr>
        <p:spPr>
          <a:xfrm>
            <a:off x="1700280" y="4748760"/>
            <a:ext cx="368100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  <a:ea typeface="Noto Sans"/>
              </a:rPr>
              <a:t>Paul Filip – 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Potential of neural network triggers for the SD Array</a:t>
            </a:r>
            <a:endParaRPr b="0" lang="en-US" sz="9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68" name="Fußzeilenplatzhalter 4"/>
          <p:cNvSpPr/>
          <p:nvPr/>
        </p:nvSpPr>
        <p:spPr>
          <a:xfrm>
            <a:off x="5505480" y="4748760"/>
            <a:ext cx="324468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spcBef>
                <a:spcPts val="451"/>
              </a:spcBef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IAP, KIT Faculty for Physics</a:t>
            </a:r>
            <a:endParaRPr b="0" lang="en-US" sz="9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69" name="PlaceHolder 1"/>
          <p:cNvSpPr>
            <a:spLocks noGrp="1"/>
          </p:cNvSpPr>
          <p:nvPr>
            <p:ph type="body"/>
          </p:nvPr>
        </p:nvSpPr>
        <p:spPr>
          <a:xfrm>
            <a:off x="399960" y="1188000"/>
            <a:ext cx="8343720" cy="336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add text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dt" idx="13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sldNum" idx="14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1" lang="en-US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694FC807-C24A-41AC-A413-543F3750B75B}" type="slidenum">
              <a:rPr b="1" lang="en-US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Click to add title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7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7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7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9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9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7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4.png"/><Relationship Id="rId6" Type="http://schemas.openxmlformats.org/officeDocument/2006/relationships/image" Target="../media/image4.png"/><Relationship Id="rId7" Type="http://schemas.openxmlformats.org/officeDocument/2006/relationships/image" Target="../media/image4.png"/><Relationship Id="rId8" Type="http://schemas.openxmlformats.org/officeDocument/2006/relationships/image" Target="../media/image4.png"/><Relationship Id="rId9" Type="http://schemas.openxmlformats.org/officeDocument/2006/relationships/image" Target="../media/image4.png"/><Relationship Id="rId10" Type="http://schemas.openxmlformats.org/officeDocument/2006/relationships/image" Target="../media/image4.png"/><Relationship Id="rId11" Type="http://schemas.openxmlformats.org/officeDocument/2006/relationships/slideLayout" Target="../slideLayouts/slideLayout9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4.png"/><Relationship Id="rId6" Type="http://schemas.openxmlformats.org/officeDocument/2006/relationships/image" Target="../media/image4.png"/><Relationship Id="rId7" Type="http://schemas.openxmlformats.org/officeDocument/2006/relationships/image" Target="../media/image4.png"/><Relationship Id="rId8" Type="http://schemas.openxmlformats.org/officeDocument/2006/relationships/image" Target="../media/image4.png"/><Relationship Id="rId9" Type="http://schemas.openxmlformats.org/officeDocument/2006/relationships/slideLayout" Target="../slideLayouts/slideLayout9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8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4.png"/><Relationship Id="rId6" Type="http://schemas.openxmlformats.org/officeDocument/2006/relationships/image" Target="../media/image4.png"/><Relationship Id="rId7" Type="http://schemas.openxmlformats.org/officeDocument/2006/relationships/hyperlink" Target="https://indico.scc.kit.edu/event/2889/" TargetMode="External"/><Relationship Id="rId8" Type="http://schemas.openxmlformats.org/officeDocument/2006/relationships/hyperlink" Target="https://indico.scc.kit.edu/event/3452/" TargetMode="External"/><Relationship Id="rId9" Type="http://schemas.openxmlformats.org/officeDocument/2006/relationships/image" Target="../media/image4.png"/><Relationship Id="rId10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39.png"/><Relationship Id="rId6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39.png"/><Relationship Id="rId6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4.png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4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39.png"/><Relationship Id="rId6" Type="http://schemas.openxmlformats.org/officeDocument/2006/relationships/slideLayout" Target="../slideLayouts/slideLayout3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6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1.png"/><Relationship Id="rId7" Type="http://schemas.openxmlformats.org/officeDocument/2006/relationships/image" Target="../media/image11.png"/><Relationship Id="rId8" Type="http://schemas.openxmlformats.org/officeDocument/2006/relationships/image" Target="../media/image11.png"/><Relationship Id="rId9" Type="http://schemas.openxmlformats.org/officeDocument/2006/relationships/image" Target="../media/image11.png"/><Relationship Id="rId10" Type="http://schemas.openxmlformats.org/officeDocument/2006/relationships/image" Target="../media/image11.png"/><Relationship Id="rId1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1.png"/><Relationship Id="rId8" Type="http://schemas.openxmlformats.org/officeDocument/2006/relationships/image" Target="../media/image11.png"/><Relationship Id="rId9" Type="http://schemas.openxmlformats.org/officeDocument/2006/relationships/image" Target="../media/image11.png"/><Relationship Id="rId10" Type="http://schemas.openxmlformats.org/officeDocument/2006/relationships/image" Target="../media/image11.png"/><Relationship Id="rId11" Type="http://schemas.openxmlformats.org/officeDocument/2006/relationships/image" Target="../media/image11.png"/><Relationship Id="rId1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/>
          </p:nvPr>
        </p:nvSpPr>
        <p:spPr>
          <a:xfrm>
            <a:off x="396000" y="1294920"/>
            <a:ext cx="7379280" cy="63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000000"/>
                </a:solidFill>
                <a:latin typeface="Arial"/>
              </a:rPr>
              <a:t>Potential of neural network triggers for the Water-Cherenkov detector array of the Pierre Auger Observatory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396000" y="2493000"/>
            <a:ext cx="8515440" cy="42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de-DE" sz="1200" spc="-1" strike="noStrike">
                <a:solidFill>
                  <a:srgbClr val="000000"/>
                </a:solidFill>
                <a:latin typeface="Arial"/>
              </a:rPr>
              <a:t>Paul Filip – Karlsruhe / Buenos Aires Meeting </a:t>
            </a:r>
            <a:r>
              <a:rPr b="1" lang="de-DE" sz="1200" spc="-1" strike="noStrike">
                <a:solidFill>
                  <a:srgbClr val="009682"/>
                </a:solidFill>
                <a:latin typeface="Arial"/>
              </a:rPr>
              <a:t>14.07.23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Grafik 4" descr="Ein Bild, das Küchengeräte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7832160" y="359640"/>
            <a:ext cx="850320" cy="170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7000" p14:dur="2000"/>
    </mc:Choice>
    <mc:Fallback>
      <p:transition spd="slow" advTm="17000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" descr=""/>
          <p:cNvPicPr/>
          <p:nvPr/>
        </p:nvPicPr>
        <p:blipFill>
          <a:blip r:embed="rId1"/>
          <a:stretch/>
        </p:blipFill>
        <p:spPr>
          <a:xfrm>
            <a:off x="0" y="182880"/>
            <a:ext cx="9143640" cy="4497120"/>
          </a:xfrm>
          <a:prstGeom prst="rect">
            <a:avLst/>
          </a:prstGeom>
          <a:ln w="0">
            <a:noFill/>
          </a:ln>
        </p:spPr>
      </p:pic>
      <p:sp>
        <p:nvSpPr>
          <p:cNvPr id="473" name="PlaceHolder 1"/>
          <p:cNvSpPr>
            <a:spLocks noGrp="1"/>
          </p:cNvSpPr>
          <p:nvPr>
            <p:ph/>
          </p:nvPr>
        </p:nvSpPr>
        <p:spPr>
          <a:xfrm>
            <a:off x="3321000" y="3429000"/>
            <a:ext cx="513720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508320" indent="-2199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2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ToT-deconvoluted trigger (ToTd)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D7E470-90B3-4981-ABA7-351D332B75A8}" type="slidenum">
              <a:t>10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175859F2-DA81-4BE0-9321-058040EC6A14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" descr=""/>
          <p:cNvPicPr/>
          <p:nvPr/>
        </p:nvPicPr>
        <p:blipFill>
          <a:blip r:embed="rId1"/>
          <a:stretch/>
        </p:blipFill>
        <p:spPr>
          <a:xfrm>
            <a:off x="0" y="182880"/>
            <a:ext cx="9143640" cy="4497120"/>
          </a:xfrm>
          <a:prstGeom prst="rect">
            <a:avLst/>
          </a:prstGeom>
          <a:ln w="0">
            <a:noFill/>
          </a:ln>
        </p:spPr>
      </p:pic>
      <p:sp>
        <p:nvSpPr>
          <p:cNvPr id="475" name="PlaceHolder 1"/>
          <p:cNvSpPr>
            <a:spLocks noGrp="1"/>
          </p:cNvSpPr>
          <p:nvPr>
            <p:ph/>
          </p:nvPr>
        </p:nvSpPr>
        <p:spPr>
          <a:xfrm>
            <a:off x="3321000" y="3429000"/>
            <a:ext cx="513720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508320" indent="-2199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2"/>
              </a:buBlip>
            </a:pPr>
            <a:r>
              <a:rPr b="0" lang="de-DE" sz="1800" spc="-1" strike="noStrike">
                <a:solidFill>
                  <a:srgbClr val="000000"/>
                </a:solidFill>
                <a:latin typeface="FreeSans"/>
              </a:rPr>
              <a:t>OR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( Th, ToT, ToTd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0">
              <a:lnSpc>
                <a:spcPct val="90000"/>
              </a:lnSpc>
              <a:spcBef>
                <a:spcPts val="360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-2199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3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MoPS ignored because integral check makes accurate simulation impossible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204DC3-4D69-48AB-B7D7-A6A22BEDF707}" type="slidenum">
              <a:t>11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85C367A8-F55D-45B5-AE1D-12A470D34FCC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/>
          </p:nvPr>
        </p:nvSpPr>
        <p:spPr>
          <a:xfrm>
            <a:off x="228600" y="914400"/>
            <a:ext cx="8686800" cy="342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508320" indent="-2199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1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Base performance on two considerations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0">
              <a:lnSpc>
                <a:spcPct val="90000"/>
              </a:lnSpc>
              <a:spcBef>
                <a:spcPts val="360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-2199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2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How many showers do we see?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conditional trigger efficiency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5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        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for individual station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0">
              <a:lnSpc>
                <a:spcPct val="90000"/>
              </a:lnSpc>
              <a:spcBef>
                <a:spcPts val="113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-219960">
              <a:lnSpc>
                <a:spcPct val="90000"/>
              </a:lnSpc>
              <a:spcBef>
                <a:spcPts val="1134"/>
              </a:spcBef>
              <a:buSzPct val="100000"/>
              <a:buBlip>
                <a:blip r:embed="rId3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How often do we trigger (background events)?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Analyse performance on random-trace dataset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Trigger rate must not exceed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     (Bandwidth limitations)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title"/>
          </p:nvPr>
        </p:nvSpPr>
        <p:spPr>
          <a:xfrm>
            <a:off x="387720" y="135360"/>
            <a:ext cx="779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Trigger performance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78" name=""/>
              <p:cNvSpPr txBox="1"/>
              <p:nvPr/>
            </p:nvSpPr>
            <p:spPr>
              <a:xfrm>
                <a:off x="4687560" y="1686600"/>
                <a:ext cx="2161440" cy="614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ϵ</m:t>
                    </m:r>
                    <m:r>
                      <m:t xml:space="preserve"> </m:t>
                    </m:r>
                    <m:r>
                      <m:t xml:space="preserve">=</m:t>
                    </m:r>
                    <m:r>
                      <m:t xml:space="preserve"> 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W</m:t>
                        </m:r>
                      </m:den>
                    </m:f>
                    <m:r>
                      <m:t xml:space="preserve"> </m:t>
                    </m:r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{</m:t>
                        </m:r>
                        <m:r>
                          <m:t xml:space="preserve">TP</m:t>
                        </m:r>
                        <m:r>
                          <m:t xml:space="preserve">}</m:t>
                        </m:r>
                      </m:sub>
                      <m:sup/>
                      <m:e>
                        <m:f>
                          <m:num>
                            <m:r>
                              <m:t xml:space="preserve">b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E</m:t>
                                </m:r>
                              </m:e>
                            </m:d>
                          </m:num>
                          <m:den>
                            <m:r>
                              <m:t xml:space="preserve">b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E</m:t>
                                    </m:r>
                                  </m:e>
                                  <m:sub>
                                    <m:r>
                                      <m:t xml:space="preserve">ref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  <m:f>
                      <m:num>
                        <m:sSup>
                          <m:e>
                            <m:r>
                              <m:t xml:space="preserve">E</m:t>
                            </m:r>
                          </m:e>
                          <m:sup>
                            <m:r>
                              <m:t xml:space="preserve">−</m:t>
                            </m:r>
                            <m:r>
                              <m:t xml:space="preserve">3</m:t>
                            </m:r>
                          </m:sup>
                        </m:sSup>
                      </m:num>
                      <m:den>
                        <m:sSubSup>
                          <m:e>
                            <m:r>
                              <m:t xml:space="preserve">E</m:t>
                            </m:r>
                          </m:e>
                          <m:sub>
                            <m:r>
                              <m:t xml:space="preserve">ref</m:t>
                            </m:r>
                          </m:sub>
                          <m:sup>
                            <m:r>
                              <m:t xml:space="preserve">−</m:t>
                            </m:r>
                            <m:r>
                              <m:t xml:space="preserve">3</m:t>
                            </m:r>
                          </m:sup>
                        </m:sSubSup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79" name=""/>
              <p:cNvSpPr txBox="1"/>
              <p:nvPr/>
            </p:nvSpPr>
            <p:spPr>
              <a:xfrm>
                <a:off x="1488960" y="2258280"/>
                <a:ext cx="2301480" cy="490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ϵ</m:t>
                    </m:r>
                    <m:r>
                      <m:t xml:space="preserve"> </m:t>
                    </m:r>
                    <m:r>
                      <m:t xml:space="preserve">:</m:t>
                    </m:r>
                    <m:r>
                      <m:t xml:space="preserve">=</m:t>
                    </m:r>
                    <m:r>
                      <m:t xml:space="preserve"> </m:t>
                    </m:r>
                    <m:f>
                      <m:num>
                        <m:r>
                          <m:t xml:space="preserve">n</m:t>
                        </m:r>
                        <m:r>
                          <m:t xml:space="preserve"> </m:t>
                        </m:r>
                        <m:r>
                          <m:t xml:space="preserve">detected</m:t>
                        </m:r>
                        <m:r>
                          <m:t xml:space="preserve">showers</m:t>
                        </m:r>
                      </m:num>
                      <m:den>
                        <m:r>
                          <m:t xml:space="preserve">n</m:t>
                        </m:r>
                        <m:r>
                          <m:t xml:space="preserve"> </m:t>
                        </m:r>
                        <m:r>
                          <m:t xml:space="preserve">received</m:t>
                        </m:r>
                        <m:r>
                          <m:t xml:space="preserve">showers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80" name=""/>
              <p:cNvSpPr txBox="1"/>
              <p:nvPr/>
            </p:nvSpPr>
            <p:spPr>
              <a:xfrm>
                <a:off x="4566960" y="3886200"/>
                <a:ext cx="847440" cy="228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.</m:t>
                    </m:r>
                    <m:r>
                      <m:t xml:space="preserve"> </m:t>
                    </m:r>
                    <m:r>
                      <m:t xml:space="preserve">≈</m:t>
                    </m:r>
                    <m:r>
                      <m:t xml:space="preserve">20</m:t>
                    </m:r>
                    <m:r>
                      <m:t xml:space="preserve">Hz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E2BB10E-B07C-4D58-AB7C-35B85F756D98}" type="slidenum">
              <a:t>12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p>
            <a:fld id="{B2F84107-4313-4F88-ACBA-7773033692B4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387720" y="135360"/>
            <a:ext cx="779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Trigger performance – Classical triggers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2" name="" descr=""/>
          <p:cNvPicPr/>
          <p:nvPr/>
        </p:nvPicPr>
        <p:blipFill>
          <a:blip r:embed="rId1"/>
          <a:stretch/>
        </p:blipFill>
        <p:spPr>
          <a:xfrm>
            <a:off x="880560" y="878400"/>
            <a:ext cx="7313040" cy="3791520"/>
          </a:xfrm>
          <a:prstGeom prst="rect">
            <a:avLst/>
          </a:prstGeom>
          <a:ln w="0">
            <a:noFill/>
          </a:ln>
        </p:spPr>
      </p:pic>
      <p:sp>
        <p:nvSpPr>
          <p:cNvPr id="483" name=""/>
          <p:cNvSpPr/>
          <p:nvPr/>
        </p:nvSpPr>
        <p:spPr>
          <a:xfrm>
            <a:off x="2971800" y="3043800"/>
            <a:ext cx="914400" cy="228600"/>
          </a:xfrm>
          <a:prstGeom prst="leftArrow">
            <a:avLst>
              <a:gd name="adj1" fmla="val 50000"/>
              <a:gd name="adj2" fmla="val 100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84" name=""/>
              <p:cNvSpPr txBox="1"/>
              <p:nvPr/>
            </p:nvSpPr>
            <p:spPr>
              <a:xfrm>
                <a:off x="3990240" y="2934720"/>
                <a:ext cx="1695600" cy="485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eqArr>
                      <m:e>
                        <m:r>
                          <m:t xml:space="preserve">Current</m:t>
                        </m:r>
                        <m:r>
                          <m:t xml:space="preserve">thresholds</m:t>
                        </m:r>
                      </m:e>
                      <m:e>
                        <m:r>
                          <m:t xml:space="preserve">→</m:t>
                        </m:r>
                        <m:sSub>
                          <m:e>
                            <m:r>
                              <m:t xml:space="preserve">f</m:t>
                            </m:r>
                          </m:e>
                          <m:sub>
                            <m:r>
                              <m:t xml:space="preserve">Random</m:t>
                            </m:r>
                          </m:sub>
                        </m:sSub>
                        <m:r>
                          <m:t xml:space="preserve">≈</m:t>
                        </m:r>
                        <m:r>
                          <m:t xml:space="preserve">20</m:t>
                        </m:r>
                        <m:r>
                          <m:t xml:space="preserve">Hz</m:t>
                        </m:r>
                      </m:e>
                    </m:eqArr>
                  </m:oMath>
                </a14:m>
              </a:p>
            </p:txBody>
          </p:sp>
        </mc:Choice>
        <mc:Fallback/>
      </mc:AlternateContent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3792E82-9DD5-41CB-9EAB-129DCED3E42B}" type="slidenum">
              <a:t>13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"/>
          </p:nvPr>
        </p:nvSpPr>
        <p:spPr/>
        <p:txBody>
          <a:bodyPr/>
          <a:p>
            <a:fld id="{1740E9EE-1C3D-48E3-AB99-903F768B0C30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387720" y="135360"/>
            <a:ext cx="779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Trigger performance – Convolutional NNs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/>
          </p:nvPr>
        </p:nvSpPr>
        <p:spPr>
          <a:xfrm>
            <a:off x="465120" y="1082160"/>
            <a:ext cx="8214120" cy="350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441"/>
          </a:bodyPr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1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Opt for 120 bin input size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Shown to work for ToT, ToTd, MoPS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Compromise network size and input information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0">
              <a:lnSpc>
                <a:spcPct val="90000"/>
              </a:lnSpc>
              <a:spcBef>
                <a:spcPts val="113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-203760">
              <a:lnSpc>
                <a:spcPct val="90000"/>
              </a:lnSpc>
              <a:spcBef>
                <a:spcPts val="1134"/>
              </a:spcBef>
              <a:buSzPct val="100000"/>
              <a:buBlip>
                <a:blip r:embed="rId2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Motivate network architecture on data structure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2D convolutional layer recognizes correlation between 3 PMTs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Dense layer propagates extracted features to binary output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0">
              <a:lnSpc>
                <a:spcPct val="90000"/>
              </a:lnSpc>
              <a:spcBef>
                <a:spcPts val="113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-203760">
              <a:lnSpc>
                <a:spcPct val="90000"/>
              </a:lnSpc>
              <a:spcBef>
                <a:spcPts val="1134"/>
              </a:spcBef>
              <a:buSzPct val="100000"/>
              <a:buBlip>
                <a:blip r:embed="rId3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Evaluate performance after training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32k training events, 8k validation events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AE28302-4E9E-4609-8743-A7A5FBE74F33}" type="slidenum">
              <a:t>14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p>
            <a:fld id="{6E0ED726-2921-45B0-BE84-F3EE6A5C6FA7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Convolutional neural networks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Rechteck 19"/>
          <p:cNvSpPr/>
          <p:nvPr/>
        </p:nvSpPr>
        <p:spPr>
          <a:xfrm>
            <a:off x="5416920" y="1984680"/>
            <a:ext cx="97560" cy="1299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89" name="Grafik 2" descr="Ein Bild, das Text, Diagramm, Reihe, Screenshot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95480" y="867960"/>
            <a:ext cx="7244640" cy="38224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02D34F-9F7B-4343-9408-60FA31935736}" type="slidenum">
              <a:t>15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CF62ED52-FCB7-4E75-9AB5-D8FC5E2E386B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Convolutional neural networks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Rechteck 1"/>
          <p:cNvSpPr/>
          <p:nvPr/>
        </p:nvSpPr>
        <p:spPr>
          <a:xfrm>
            <a:off x="5416920" y="1984680"/>
            <a:ext cx="97560" cy="1299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92" name="Grafik 3" descr="Ein Bild, das Text, Diagramm, Reihe, Screenshot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95480" y="867960"/>
            <a:ext cx="7244640" cy="3822480"/>
          </a:xfrm>
          <a:prstGeom prst="rect">
            <a:avLst/>
          </a:prstGeom>
          <a:ln w="0">
            <a:noFill/>
          </a:ln>
        </p:spPr>
      </p:pic>
      <p:pic>
        <p:nvPicPr>
          <p:cNvPr id="493" name="Grafik 13" descr="Ein Bild, das Text, Screenshot, Reihe, Schrift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3903840" y="2880000"/>
            <a:ext cx="3369960" cy="1336320"/>
          </a:xfrm>
          <a:prstGeom prst="rect">
            <a:avLst/>
          </a:prstGeom>
          <a:ln w="0">
            <a:noFill/>
          </a:ln>
          <a:effectLst>
            <a:outerShdw dist="139498" dir="2700000" blurRad="291960" rotWithShape="0">
              <a:srgbClr val="333333">
                <a:alpha val="65000"/>
              </a:srgbClr>
            </a:outerShdw>
          </a:effectLst>
        </p:spPr>
      </p:pic>
      <p:pic>
        <p:nvPicPr>
          <p:cNvPr id="494" name="Grafik 15" descr="Ein Bild, das rot, Design, Kunst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6455520" y="3462840"/>
            <a:ext cx="644760" cy="767520"/>
          </a:xfrm>
          <a:prstGeom prst="rect">
            <a:avLst/>
          </a:prstGeom>
          <a:ln w="0">
            <a:noFill/>
          </a:ln>
        </p:spPr>
      </p:pic>
      <p:grpSp>
        <p:nvGrpSpPr>
          <p:cNvPr id="495" name="Gruppieren 1"/>
          <p:cNvGrpSpPr/>
          <p:nvPr/>
        </p:nvGrpSpPr>
        <p:grpSpPr>
          <a:xfrm>
            <a:off x="3845160" y="3218400"/>
            <a:ext cx="671040" cy="1054080"/>
            <a:chOff x="3845160" y="3218400"/>
            <a:chExt cx="671040" cy="1054080"/>
          </a:xfrm>
        </p:grpSpPr>
        <p:pic>
          <p:nvPicPr>
            <p:cNvPr id="496" name="Grafik 16" descr="Ein Bild, das medizinische Ausrüstung, Im Haus, Tisch, Design enthält.&#10;&#10;Automatisch generierte Beschreibung mit mittlerer Zuverlässigkeit"/>
            <p:cNvPicPr/>
            <p:nvPr/>
          </p:nvPicPr>
          <p:blipFill>
            <a:blip r:embed="rId4"/>
            <a:stretch/>
          </p:blipFill>
          <p:spPr>
            <a:xfrm>
              <a:off x="3845160" y="3445920"/>
              <a:ext cx="671040" cy="726840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497" name="Gerade Verbindung mit Pfeil 1"/>
            <p:cNvCxnSpPr/>
            <p:nvPr/>
          </p:nvCxnSpPr>
          <p:spPr>
            <a:xfrm flipH="1">
              <a:off x="4083120" y="3344400"/>
              <a:ext cx="288360" cy="928440"/>
            </a:xfrm>
            <a:prstGeom prst="straightConnector1">
              <a:avLst/>
            </a:prstGeom>
            <a:ln w="12600">
              <a:solidFill>
                <a:srgbClr val="264f78"/>
              </a:solidFill>
              <a:miter/>
              <a:tailEnd len="med" type="triangle" w="med"/>
            </a:ln>
          </p:spPr>
        </p:cxnSp>
        <mc:AlternateContent>
          <mc:Choice xmlns:a14="http://schemas.microsoft.com/office/drawing/2010/main" Requires="a14">
            <p:sp>
              <p:nvSpPr>
                <p:cNvPr id="498" name="Textfeld 1"/>
                <p:cNvSpPr txBox="1"/>
                <p:nvPr/>
              </p:nvSpPr>
              <p:spPr>
                <a:xfrm>
                  <a:off x="4205880" y="3218400"/>
                  <a:ext cx="121320" cy="12204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sSup>
                        <m:e>
                          <m:r>
                            <m:t xml:space="preserve">𝛍</m:t>
                          </m:r>
                        </m:e>
                        <m:sup>
                          <m:r>
                            <m:t xml:space="preserve">−</m:t>
                          </m:r>
                        </m:sup>
                      </m:sSup>
                    </m:oMath>
                  </a14:m>
                </a:p>
              </p:txBody>
            </p:sp>
          </mc:Choice>
          <mc:Fallback/>
        </mc:AlternateContent>
      </p:grp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88FF1F-C353-4160-BDCF-22AF087537E6}" type="slidenum">
              <a:t>16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9DEA522C-EC2C-43A8-B200-C30260886518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Convolutional neural networks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Rechteck 2"/>
          <p:cNvSpPr/>
          <p:nvPr/>
        </p:nvSpPr>
        <p:spPr>
          <a:xfrm>
            <a:off x="5416920" y="1984680"/>
            <a:ext cx="97560" cy="1299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01" name="Grafik 18" descr="Ein Bild, das Text, Diagramm, Screenshot, Reihe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91880" y="863280"/>
            <a:ext cx="7248240" cy="3827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9F5D3A-DB6A-4E1F-A49B-75D64B121627}" type="slidenum">
              <a:t>17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F1937318-8A78-4401-90D4-F1EAAD7E67A7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Convolutional neural networks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Rechteck 12"/>
          <p:cNvSpPr/>
          <p:nvPr/>
        </p:nvSpPr>
        <p:spPr>
          <a:xfrm>
            <a:off x="5416920" y="1984680"/>
            <a:ext cx="97560" cy="1299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04" name="" descr=""/>
          <p:cNvPicPr/>
          <p:nvPr/>
        </p:nvPicPr>
        <p:blipFill>
          <a:blip r:embed="rId1"/>
          <a:stretch/>
        </p:blipFill>
        <p:spPr>
          <a:xfrm>
            <a:off x="187920" y="871560"/>
            <a:ext cx="7270200" cy="38624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1FE382-69FA-4A3E-B60B-86988CE6F3D0}" type="slidenum">
              <a:t>18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43CBC781-199B-4F9E-93FC-6A21721FC792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Convolutional neural networks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Rechteck 13"/>
          <p:cNvSpPr/>
          <p:nvPr/>
        </p:nvSpPr>
        <p:spPr>
          <a:xfrm>
            <a:off x="5416920" y="1984680"/>
            <a:ext cx="97560" cy="1299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07" name="Grafik 17" descr="Ein Bild, das Text, Diagramm, Screenshot, Reihe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191880" y="863280"/>
            <a:ext cx="7248240" cy="3827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93DA5E-B68D-4905-8F51-FB90BCAD7565}" type="slidenum">
              <a:t>19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D0EEDBD2-755C-4A41-A66B-17E810C2EEAA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Strategy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Rechteck 19"/>
          <p:cNvSpPr/>
          <p:nvPr/>
        </p:nvSpPr>
        <p:spPr>
          <a:xfrm>
            <a:off x="5416920" y="1984680"/>
            <a:ext cx="97560" cy="1299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464760" y="1082160"/>
            <a:ext cx="8214120" cy="350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1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Feed labelled  </a:t>
            </a:r>
            <a:r>
              <a:rPr b="1" lang="de-DE" sz="1800" spc="-1" strike="noStrike">
                <a:solidFill>
                  <a:srgbClr val="009682"/>
                </a:solidFill>
                <a:latin typeface="Arial"/>
              </a:rPr>
              <a:t>subset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  of trace to neural network architecture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66760"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2"/>
              </a:buBlip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Teach it to distinguish between </a:t>
            </a:r>
            <a:r>
              <a:rPr b="1" lang="de-DE" sz="1800" spc="-1" strike="noStrike">
                <a:solidFill>
                  <a:srgbClr val="00b050"/>
                </a:solidFill>
                <a:latin typeface="Arial"/>
              </a:rPr>
              <a:t>Signal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 / </a:t>
            </a:r>
            <a:r>
              <a:rPr b="1" lang="de-DE" sz="1800" spc="-1" strike="noStrike">
                <a:solidFill>
                  <a:srgbClr val="c00000"/>
                </a:solidFill>
                <a:latin typeface="Arial"/>
              </a:rPr>
              <a:t>Background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5" name="Gruppieren 29"/>
          <p:cNvGrpSpPr/>
          <p:nvPr/>
        </p:nvGrpSpPr>
        <p:grpSpPr>
          <a:xfrm>
            <a:off x="414000" y="1894320"/>
            <a:ext cx="7350480" cy="2919240"/>
            <a:chOff x="414000" y="1894320"/>
            <a:chExt cx="7350480" cy="2919240"/>
          </a:xfrm>
        </p:grpSpPr>
        <p:pic>
          <p:nvPicPr>
            <p:cNvPr id="416" name="Grafik 14" descr="Ein Bild, das Text, Screenshot, Reihe, Schrift enthält.&#10;&#10;Automatisch generierte Beschreibung"/>
            <p:cNvPicPr/>
            <p:nvPr/>
          </p:nvPicPr>
          <p:blipFill>
            <a:blip r:embed="rId3"/>
            <a:stretch/>
          </p:blipFill>
          <p:spPr>
            <a:xfrm>
              <a:off x="414000" y="1894320"/>
              <a:ext cx="7350480" cy="28652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417" name="Gruppieren 25"/>
            <p:cNvGrpSpPr/>
            <p:nvPr/>
          </p:nvGrpSpPr>
          <p:grpSpPr>
            <a:xfrm>
              <a:off x="560880" y="3098520"/>
              <a:ext cx="1159920" cy="1715040"/>
              <a:chOff x="560880" y="3098520"/>
              <a:chExt cx="1159920" cy="1715040"/>
            </a:xfrm>
          </p:grpSpPr>
          <p:pic>
            <p:nvPicPr>
              <p:cNvPr id="418" name="Grafik 26" descr="Ein Bild, das medizinische Ausrüstung, Im Haus, Tisch, Design enthält.&#10;&#10;Automatisch generierte Beschreibung mit mittlerer Zuverlässigkeit"/>
              <p:cNvPicPr/>
              <p:nvPr/>
            </p:nvPicPr>
            <p:blipFill>
              <a:blip r:embed="rId4"/>
              <a:stretch/>
            </p:blipFill>
            <p:spPr>
              <a:xfrm>
                <a:off x="560880" y="3468960"/>
                <a:ext cx="1159920" cy="1182240"/>
              </a:xfrm>
              <a:prstGeom prst="rect">
                <a:avLst/>
              </a:prstGeom>
              <a:ln w="0">
                <a:noFill/>
              </a:ln>
            </p:spPr>
          </p:pic>
          <p:cxnSp>
            <p:nvCxnSpPr>
              <p:cNvPr id="419" name="Gerade Verbindung mit Pfeil 27"/>
              <p:cNvCxnSpPr/>
              <p:nvPr/>
            </p:nvCxnSpPr>
            <p:spPr>
              <a:xfrm flipH="1">
                <a:off x="972360" y="3303360"/>
                <a:ext cx="498240" cy="1510560"/>
              </a:xfrm>
              <a:prstGeom prst="straightConnector1">
                <a:avLst/>
              </a:prstGeom>
              <a:ln w="12600">
                <a:solidFill>
                  <a:srgbClr val="264f78"/>
                </a:solidFill>
                <a:miter/>
                <a:tailEnd len="med" type="triangle" w="med"/>
              </a:ln>
            </p:spPr>
          </p:cxnSp>
          <mc:AlternateContent>
            <mc:Choice xmlns:a14="http://schemas.microsoft.com/office/drawing/2010/main" Requires="a14">
              <p:sp>
                <p:nvSpPr>
                  <p:cNvPr id="420" name="Textfeld 28"/>
                  <p:cNvSpPr txBox="1"/>
                  <p:nvPr/>
                </p:nvSpPr>
                <p:spPr>
                  <a:xfrm>
                    <a:off x="1184040" y="3098520"/>
                    <a:ext cx="210240" cy="198720"/>
                  </a:xfrm>
                  <a:prstGeom prst="rect">
                    <a:avLst/>
                  </a:prstGeom>
                </p:spPr>
                <p:txBody>
                  <a:bodyPr/>
                  <a:p>
                    <a14:m>
                      <m:oMath xmlns:m="http://schemas.openxmlformats.org/officeDocument/2006/math">
                        <m:sSup>
                          <m:e>
                            <m:r>
                              <m:t xml:space="preserve">𝛍</m:t>
                            </m:r>
                          </m:e>
                          <m:sup>
                            <m:r>
                              <m:t xml:space="preserve">−</m:t>
                            </m:r>
                          </m:sup>
                        </m:sSup>
                      </m:oMath>
                    </a14:m>
                  </a:p>
                </p:txBody>
              </p:sp>
            </mc:Choice>
            <mc:Fallback/>
          </mc:AlternateContent>
        </p:grpSp>
      </p:grpSp>
      <p:sp>
        <p:nvSpPr>
          <p:cNvPr id="421" name="Rechteck 9"/>
          <p:cNvSpPr/>
          <p:nvPr/>
        </p:nvSpPr>
        <p:spPr>
          <a:xfrm>
            <a:off x="2438640" y="1047600"/>
            <a:ext cx="863640" cy="313920"/>
          </a:xfrm>
          <a:prstGeom prst="rect">
            <a:avLst/>
          </a:prstGeom>
          <a:noFill/>
          <a:ln w="19080">
            <a:solidFill>
              <a:srgbClr val="009682"/>
            </a:solidFill>
            <a:prstDash val="sysDot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2" name="Rechteck 11"/>
          <p:cNvSpPr/>
          <p:nvPr/>
        </p:nvSpPr>
        <p:spPr>
          <a:xfrm>
            <a:off x="2959920" y="1929240"/>
            <a:ext cx="653400" cy="2376000"/>
          </a:xfrm>
          <a:prstGeom prst="rect">
            <a:avLst/>
          </a:prstGeom>
          <a:noFill/>
          <a:ln w="19080">
            <a:solidFill>
              <a:srgbClr val="3cc218"/>
            </a:solidFill>
            <a:prstDash val="sysDot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3" name="Grafik 12" descr="Ein Bild, das Clipart, Grafiken, Kreativität, Cartoon enthält.&#10;&#10;Automatisch generierte Beschreibung"/>
          <p:cNvPicPr/>
          <p:nvPr/>
        </p:nvPicPr>
        <p:blipFill>
          <a:blip r:embed="rId5"/>
          <a:stretch/>
        </p:blipFill>
        <p:spPr>
          <a:xfrm>
            <a:off x="3690360" y="1984680"/>
            <a:ext cx="760680" cy="760680"/>
          </a:xfrm>
          <a:prstGeom prst="rect">
            <a:avLst/>
          </a:prstGeom>
          <a:ln w="0">
            <a:noFill/>
          </a:ln>
        </p:spPr>
      </p:pic>
      <p:sp>
        <p:nvSpPr>
          <p:cNvPr id="424" name="Rechteck 3"/>
          <p:cNvSpPr/>
          <p:nvPr/>
        </p:nvSpPr>
        <p:spPr>
          <a:xfrm>
            <a:off x="4089240" y="3922560"/>
            <a:ext cx="653400" cy="333720"/>
          </a:xfrm>
          <a:prstGeom prst="rect">
            <a:avLst/>
          </a:prstGeom>
          <a:noFill/>
          <a:ln w="19080">
            <a:solidFill>
              <a:srgbClr val="c00000"/>
            </a:solidFill>
            <a:prstDash val="sysDot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5" name="Grafik 4" descr="Ein Bild, das rot, Design, Kunst enthält.&#10;&#10;Automatisch generierte Beschreibung"/>
          <p:cNvPicPr/>
          <p:nvPr/>
        </p:nvPicPr>
        <p:blipFill>
          <a:blip r:embed="rId6"/>
          <a:stretch/>
        </p:blipFill>
        <p:spPr>
          <a:xfrm>
            <a:off x="4768920" y="3034080"/>
            <a:ext cx="745920" cy="8881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31B3DF-D571-4C56-96E6-02FDC6CA882B}" type="slidenum">
              <a:t>2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1EE848-D44B-4102-9EA7-4B801F6B0C57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Filtering and downsampling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Rechteck 5"/>
          <p:cNvSpPr/>
          <p:nvPr/>
        </p:nvSpPr>
        <p:spPr>
          <a:xfrm>
            <a:off x="5416920" y="1984680"/>
            <a:ext cx="97560" cy="1299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0" name="" descr=""/>
          <p:cNvPicPr/>
          <p:nvPr/>
        </p:nvPicPr>
        <p:blipFill>
          <a:blip r:embed="rId1"/>
          <a:stretch/>
        </p:blipFill>
        <p:spPr>
          <a:xfrm>
            <a:off x="148680" y="863280"/>
            <a:ext cx="8811360" cy="3835080"/>
          </a:xfrm>
          <a:prstGeom prst="rect">
            <a:avLst/>
          </a:prstGeom>
          <a:ln w="0">
            <a:noFill/>
          </a:ln>
        </p:spPr>
      </p:pic>
      <p:sp>
        <p:nvSpPr>
          <p:cNvPr id="511" name=""/>
          <p:cNvSpPr txBox="1"/>
          <p:nvPr/>
        </p:nvSpPr>
        <p:spPr>
          <a:xfrm>
            <a:off x="3513600" y="956520"/>
            <a:ext cx="1200240" cy="33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200" spc="-1" strike="noStrike">
                <a:solidFill>
                  <a:srgbClr val="000000"/>
                </a:solidFill>
                <a:latin typeface="Noto Looped Thai Light"/>
              </a:rPr>
              <a:t>Full bandwidth</a:t>
            </a:r>
            <a:endParaRPr b="0" lang="en-US" sz="1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12" name=""/>
          <p:cNvSpPr txBox="1"/>
          <p:nvPr/>
        </p:nvSpPr>
        <p:spPr>
          <a:xfrm>
            <a:off x="7041600" y="956520"/>
            <a:ext cx="1878480" cy="33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200" spc="-1" strike="noStrike">
                <a:solidFill>
                  <a:srgbClr val="000000"/>
                </a:solidFill>
                <a:latin typeface="Noto Looped Thai Light"/>
              </a:rPr>
              <a:t>Filtered &amp; Downsampled</a:t>
            </a:r>
            <a:endParaRPr b="0" lang="en-US" sz="1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DA603C-876C-4ED6-BB82-835C4399E56C}" type="slidenum">
              <a:t>20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65316D79-B1C1-4B9B-B19B-4CC6F4A19BA4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Filtering and downsampling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Rechteck 8"/>
          <p:cNvSpPr/>
          <p:nvPr/>
        </p:nvSpPr>
        <p:spPr>
          <a:xfrm>
            <a:off x="5416920" y="1984680"/>
            <a:ext cx="97560" cy="1299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5" name="" descr=""/>
          <p:cNvPicPr/>
          <p:nvPr/>
        </p:nvPicPr>
        <p:blipFill>
          <a:blip r:embed="rId1"/>
          <a:stretch/>
        </p:blipFill>
        <p:spPr>
          <a:xfrm>
            <a:off x="148680" y="863280"/>
            <a:ext cx="8811360" cy="3835080"/>
          </a:xfrm>
          <a:prstGeom prst="rect">
            <a:avLst/>
          </a:prstGeom>
          <a:ln w="0">
            <a:noFill/>
          </a:ln>
        </p:spPr>
      </p:pic>
      <p:sp>
        <p:nvSpPr>
          <p:cNvPr id="516" name=""/>
          <p:cNvSpPr txBox="1"/>
          <p:nvPr/>
        </p:nvSpPr>
        <p:spPr>
          <a:xfrm>
            <a:off x="3513600" y="956520"/>
            <a:ext cx="1200240" cy="33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200" spc="-1" strike="noStrike">
                <a:solidFill>
                  <a:srgbClr val="000000"/>
                </a:solidFill>
                <a:latin typeface="Noto Looped Thai Light"/>
              </a:rPr>
              <a:t>Full bandwidth</a:t>
            </a:r>
            <a:endParaRPr b="0" lang="en-US" sz="1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17" name=""/>
          <p:cNvSpPr txBox="1"/>
          <p:nvPr/>
        </p:nvSpPr>
        <p:spPr>
          <a:xfrm>
            <a:off x="7041600" y="956520"/>
            <a:ext cx="1878480" cy="33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200" spc="-1" strike="noStrike">
                <a:solidFill>
                  <a:srgbClr val="000000"/>
                </a:solidFill>
                <a:latin typeface="Noto Looped Thai Light"/>
              </a:rPr>
              <a:t>Filtered &amp; Downsampled</a:t>
            </a:r>
            <a:endParaRPr b="0" lang="en-US" sz="1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18" name=""/>
          <p:cNvSpPr/>
          <p:nvPr/>
        </p:nvSpPr>
        <p:spPr>
          <a:xfrm>
            <a:off x="2133360" y="1675440"/>
            <a:ext cx="4112280" cy="211680"/>
          </a:xfrm>
          <a:prstGeom prst="leftRightArrow">
            <a:avLst>
              <a:gd name="adj1" fmla="val 49745"/>
              <a:gd name="adj2" fmla="val 93539"/>
            </a:avLst>
          </a:prstGeom>
          <a:solidFill>
            <a:srgbClr val="009682"/>
          </a:solidFill>
          <a:ln w="0">
            <a:solidFill>
              <a:srgbClr val="004b4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/>
          </p:nvPr>
        </p:nvSpPr>
        <p:spPr>
          <a:xfrm>
            <a:off x="2373480" y="1931400"/>
            <a:ext cx="38714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2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Filtering smoothes out spikes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-203760">
              <a:lnSpc>
                <a:spcPct val="150000"/>
              </a:lnSpc>
              <a:spcBef>
                <a:spcPts val="360"/>
              </a:spcBef>
              <a:buSzPct val="100000"/>
              <a:buBlip>
                <a:blip r:embed="rId3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Signal on average smaller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B3C71D-FF79-47A1-A57C-1E6139723C6D}" type="slidenum">
              <a:t>21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4C71F82E-495C-4D09-AC96-A8F51EFA205A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Filtering and downsampling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Rechteck 14"/>
          <p:cNvSpPr/>
          <p:nvPr/>
        </p:nvSpPr>
        <p:spPr>
          <a:xfrm>
            <a:off x="5416920" y="1984680"/>
            <a:ext cx="97560" cy="1299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22" name="" descr=""/>
          <p:cNvPicPr/>
          <p:nvPr/>
        </p:nvPicPr>
        <p:blipFill>
          <a:blip r:embed="rId1"/>
          <a:stretch/>
        </p:blipFill>
        <p:spPr>
          <a:xfrm>
            <a:off x="148680" y="863280"/>
            <a:ext cx="8811360" cy="3835080"/>
          </a:xfrm>
          <a:prstGeom prst="rect">
            <a:avLst/>
          </a:prstGeom>
          <a:ln w="0">
            <a:noFill/>
          </a:ln>
        </p:spPr>
      </p:pic>
      <p:sp>
        <p:nvSpPr>
          <p:cNvPr id="523" name=""/>
          <p:cNvSpPr txBox="1"/>
          <p:nvPr/>
        </p:nvSpPr>
        <p:spPr>
          <a:xfrm>
            <a:off x="3513600" y="956520"/>
            <a:ext cx="1200240" cy="33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200" spc="-1" strike="noStrike">
                <a:solidFill>
                  <a:srgbClr val="000000"/>
                </a:solidFill>
                <a:latin typeface="Noto Looped Thai Light"/>
              </a:rPr>
              <a:t>Full bandwidth</a:t>
            </a:r>
            <a:endParaRPr b="0" lang="en-US" sz="1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24" name=""/>
          <p:cNvSpPr txBox="1"/>
          <p:nvPr/>
        </p:nvSpPr>
        <p:spPr>
          <a:xfrm>
            <a:off x="7041600" y="956520"/>
            <a:ext cx="1878480" cy="33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200" spc="-1" strike="noStrike">
                <a:solidFill>
                  <a:srgbClr val="000000"/>
                </a:solidFill>
                <a:latin typeface="Noto Looped Thai Light"/>
              </a:rPr>
              <a:t>Filtered &amp; Downsampled</a:t>
            </a:r>
            <a:endParaRPr b="0" lang="en-US" sz="1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/>
          </p:nvPr>
        </p:nvSpPr>
        <p:spPr>
          <a:xfrm>
            <a:off x="2934360" y="2719440"/>
            <a:ext cx="3296520" cy="52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2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3 UUB bins = 1 UB bin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-203760">
              <a:lnSpc>
                <a:spcPct val="150000"/>
              </a:lnSpc>
              <a:spcBef>
                <a:spcPts val="360"/>
              </a:spcBef>
              <a:buSzPct val="100000"/>
              <a:buBlip>
                <a:blip r:embed="rId3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More information per bin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"/>
          <p:cNvSpPr/>
          <p:nvPr/>
        </p:nvSpPr>
        <p:spPr>
          <a:xfrm>
            <a:off x="3630240" y="3342960"/>
            <a:ext cx="160200" cy="390240"/>
          </a:xfrm>
          <a:prstGeom prst="downArrow">
            <a:avLst>
              <a:gd name="adj1" fmla="val 50000"/>
              <a:gd name="adj2" fmla="val 60899"/>
            </a:avLst>
          </a:prstGeom>
          <a:solidFill>
            <a:srgbClr val="009682"/>
          </a:solidFill>
          <a:ln w="0">
            <a:solidFill>
              <a:srgbClr val="004b4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27" name=""/>
          <p:cNvSpPr/>
          <p:nvPr/>
        </p:nvSpPr>
        <p:spPr>
          <a:xfrm>
            <a:off x="5250240" y="3343320"/>
            <a:ext cx="160200" cy="390240"/>
          </a:xfrm>
          <a:prstGeom prst="downArrow">
            <a:avLst>
              <a:gd name="adj1" fmla="val 50000"/>
              <a:gd name="adj2" fmla="val 60899"/>
            </a:avLst>
          </a:prstGeom>
          <a:solidFill>
            <a:srgbClr val="009682"/>
          </a:solidFill>
          <a:ln w="0">
            <a:solidFill>
              <a:srgbClr val="004b4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C71BC9-3046-49ED-9E2F-B8C3764560AF}" type="slidenum">
              <a:t>22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5EC5B13-DC8A-4BDA-96BC-C6E14A4226F2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Rechteck 10"/>
          <p:cNvSpPr/>
          <p:nvPr/>
        </p:nvSpPr>
        <p:spPr>
          <a:xfrm>
            <a:off x="5416920" y="1984680"/>
            <a:ext cx="97560" cy="1299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29" name="" descr=""/>
          <p:cNvPicPr/>
          <p:nvPr/>
        </p:nvPicPr>
        <p:blipFill>
          <a:blip r:embed="rId1"/>
          <a:stretch/>
        </p:blipFill>
        <p:spPr>
          <a:xfrm>
            <a:off x="201240" y="914040"/>
            <a:ext cx="7246800" cy="3757320"/>
          </a:xfrm>
          <a:prstGeom prst="rect">
            <a:avLst/>
          </a:prstGeom>
          <a:ln w="0">
            <a:noFill/>
          </a:ln>
        </p:spPr>
      </p:pic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396000" y="29664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Convolutional neural networks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EE6145-CB54-46C0-9F62-FF5846137825}" type="slidenum">
              <a:t>23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BB00601E-CB36-42BF-AD40-F6A65FE293DD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387720" y="135360"/>
            <a:ext cx="779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Trigger performance – Recurrent NNs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357120" y="1082160"/>
            <a:ext cx="8214120" cy="350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1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Recurrent neural networks capture temporal 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Backwards connections make it possible to                 reevaluate output based on earlier input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0">
              <a:lnSpc>
                <a:spcPct val="90000"/>
              </a:lnSpc>
              <a:spcBef>
                <a:spcPts val="113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-203760">
              <a:lnSpc>
                <a:spcPct val="90000"/>
              </a:lnSpc>
              <a:spcBef>
                <a:spcPts val="1134"/>
              </a:spcBef>
              <a:buSzPct val="100000"/>
              <a:buBlip>
                <a:blip r:embed="rId2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Long-Short-Term-Memory (LSTM) architecture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12 free trainable parameters per cell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One cell per PMT = 36 parameters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Dense layer for binary output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= 44 (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possibly 20?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) free params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3" name="Grafik 19" descr="Ein Bild, das Screenshot, Cartoon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5646240" y="2078280"/>
            <a:ext cx="3442680" cy="2560320"/>
          </a:xfrm>
          <a:prstGeom prst="rect">
            <a:avLst/>
          </a:prstGeom>
          <a:ln w="0">
            <a:noFill/>
          </a:ln>
        </p:spPr>
      </p:pic>
      <p:sp>
        <p:nvSpPr>
          <p:cNvPr id="534" name="Textfeld 2"/>
          <p:cNvSpPr/>
          <p:nvPr/>
        </p:nvSpPr>
        <p:spPr>
          <a:xfrm>
            <a:off x="6451200" y="4019400"/>
            <a:ext cx="2601720" cy="16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500" spc="-1" strike="noStrike">
                <a:solidFill>
                  <a:srgbClr val="d4d4d4"/>
                </a:solidFill>
                <a:latin typeface="Consolas"/>
              </a:rPr>
              <a:t>From </a:t>
            </a:r>
            <a:r>
              <a:rPr b="0" lang="en-US" sz="500" spc="-1" strike="noStrike" u="sng">
                <a:solidFill>
                  <a:srgbClr val="d4d4d4"/>
                </a:solidFill>
                <a:uFillTx/>
                <a:latin typeface="Consolas"/>
              </a:rPr>
              <a:t>https://colah.github.io/posts/2015-08-Understanding-LSTMs/</a:t>
            </a:r>
            <a:endParaRPr b="0" lang="en-US" sz="5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9EA4972-7645-440D-B0D3-42B04A80712E}" type="slidenum">
              <a:t>24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fld id="{AAFF3AE5-593D-460A-976C-19A9E29D0C55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387720" y="135360"/>
            <a:ext cx="779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Recurrent neural networks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6" name="" descr=""/>
          <p:cNvPicPr/>
          <p:nvPr/>
        </p:nvPicPr>
        <p:blipFill>
          <a:blip r:embed="rId1"/>
          <a:stretch/>
        </p:blipFill>
        <p:spPr>
          <a:xfrm>
            <a:off x="96120" y="790560"/>
            <a:ext cx="7529760" cy="3904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475C61E-2AB8-4143-9A43-E73EFF4A3A70}" type="slidenum">
              <a:t>25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fld id="{3F446131-285D-4DB2-ABCF-59848762CBD8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rafik 20" descr="Ein Bild, das Text, Reihe, Diagramm, Screenshot enthält.&#10;&#10;Automatisch generierte Beschreibung"/>
          <p:cNvPicPr/>
          <p:nvPr/>
        </p:nvPicPr>
        <p:blipFill>
          <a:blip r:embed="rId1"/>
          <a:srcRect l="0" t="0" r="0" b="982"/>
          <a:stretch/>
        </p:blipFill>
        <p:spPr>
          <a:xfrm>
            <a:off x="396000" y="1568880"/>
            <a:ext cx="7617240" cy="3132720"/>
          </a:xfrm>
          <a:prstGeom prst="rect">
            <a:avLst/>
          </a:prstGeom>
          <a:ln w="0">
            <a:noFill/>
          </a:ln>
        </p:spPr>
      </p:pic>
      <p:sp>
        <p:nvSpPr>
          <p:cNvPr id="538" name="PlaceHolder 1"/>
          <p:cNvSpPr>
            <a:spLocks noGrp="1"/>
          </p:cNvSpPr>
          <p:nvPr>
            <p:ph/>
          </p:nvPr>
        </p:nvSpPr>
        <p:spPr>
          <a:xfrm>
            <a:off x="464760" y="866160"/>
            <a:ext cx="8214120" cy="350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2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Most drastic gains at high inclinations,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3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Possibly higher gains at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title"/>
          </p:nvPr>
        </p:nvSpPr>
        <p:spPr>
          <a:xfrm>
            <a:off x="388080" y="135720"/>
            <a:ext cx="779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Recurrent neural networks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40" name=""/>
              <p:cNvSpPr txBox="1"/>
              <p:nvPr/>
            </p:nvSpPr>
            <p:spPr>
              <a:xfrm>
                <a:off x="5221080" y="892440"/>
                <a:ext cx="769680" cy="237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θ</m:t>
                    </m:r>
                    <m:r>
                      <m:t xml:space="preserve"> </m:t>
                    </m:r>
                    <m:r>
                      <m:t xml:space="preserve">≈</m:t>
                    </m:r>
                    <m:r>
                      <m:t xml:space="preserve"> </m:t>
                    </m:r>
                    <m:r>
                      <m:t xml:space="preserve">60</m:t>
                    </m:r>
                    <m:r>
                      <m:t xml:space="preserve">°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41" name=""/>
              <p:cNvSpPr txBox="1"/>
              <p:nvPr/>
            </p:nvSpPr>
            <p:spPr>
              <a:xfrm>
                <a:off x="3637080" y="1180800"/>
                <a:ext cx="803520" cy="237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θ</m:t>
                    </m:r>
                    <m:r>
                      <m:t xml:space="preserve"> </m:t>
                    </m:r>
                    <m:r>
                      <m:t xml:space="preserve">≥</m:t>
                    </m:r>
                    <m:r>
                      <m:t xml:space="preserve"> </m:t>
                    </m:r>
                    <m:r>
                      <m:t xml:space="preserve">65</m:t>
                    </m:r>
                    <m:r>
                      <m:t xml:space="preserve">°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C72070F-15E9-4307-AF85-605590D06765}" type="slidenum">
              <a:t>26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p>
            <a:fld id="{73AEB172-38F3-4794-BB85-F156054DE46E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Summary / Outlook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/>
          </p:nvPr>
        </p:nvSpPr>
        <p:spPr>
          <a:xfrm>
            <a:off x="464760" y="1082160"/>
            <a:ext cx="8214120" cy="350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1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Test data-driven, machine learning concepts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737280" indent="-19872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2"/>
              </a:buBlip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Bayesian classifier promising, but needs lots of finetuning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737280" indent="-19872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3"/>
              </a:buBlip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Neural networks work out of the box but „too efficient“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737280" indent="-19872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4"/>
              </a:buBlip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Control trigger rate by implementing charge cut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360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5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Convolutional neural networks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737280" indent="-19872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6"/>
              </a:buBlip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Performance of simple CNN architectures on par with Th-Trigger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737280" indent="-19872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7"/>
              </a:buBlip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Filtered &amp; downsampled data preferred over full bandwidth input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360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8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LSTM / recurrent neural networks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737280" indent="-19872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9"/>
              </a:buBlip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First results indicate better performance than ToT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737280" indent="-19872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10"/>
              </a:buBlip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Large gains in event detection efficiency at high shower angles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360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360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Rechteck 15"/>
          <p:cNvSpPr/>
          <p:nvPr/>
        </p:nvSpPr>
        <p:spPr>
          <a:xfrm>
            <a:off x="2021400" y="442080"/>
            <a:ext cx="1277640" cy="482400"/>
          </a:xfrm>
          <a:prstGeom prst="rect">
            <a:avLst/>
          </a:prstGeom>
          <a:solidFill>
            <a:srgbClr val="ffffff">
              <a:alpha val="7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9398BCC-04E5-4968-A1E9-6A1D2392AA62}" type="slidenum">
              <a:t>27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fld id="{F24070AD-3C63-4DC7-AC1A-27E19D117A91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Summary / Outlook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464760" y="1082160"/>
            <a:ext cx="8214120" cy="350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1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Lot of work needed until prototyping stage is left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737280" indent="-198720">
              <a:lnSpc>
                <a:spcPct val="150000"/>
              </a:lnSpc>
              <a:spcBef>
                <a:spcPts val="360"/>
              </a:spcBef>
              <a:buSzPct val="100000"/>
              <a:buBlip>
                <a:blip r:embed="rId2"/>
              </a:buBlip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Presented results stem from simulations only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737280" indent="-198720">
              <a:lnSpc>
                <a:spcPct val="150000"/>
              </a:lnSpc>
              <a:spcBef>
                <a:spcPts val="360"/>
              </a:spcBef>
              <a:buSzPct val="100000"/>
              <a:buBlip>
                <a:blip r:embed="rId3"/>
              </a:buBlip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No primary distinction, only data from protons considered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737280" indent="-198720">
              <a:lnSpc>
                <a:spcPct val="150000"/>
              </a:lnSpc>
              <a:spcBef>
                <a:spcPts val="360"/>
              </a:spcBef>
              <a:buSzPct val="100000"/>
              <a:buBlip>
                <a:blip r:embed="rId4"/>
              </a:buBlip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Only one hadronic interaction model (QGSJET-II.04)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538200"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5"/>
              </a:buBlip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Ground work is completed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737280" indent="-198720">
              <a:lnSpc>
                <a:spcPct val="150000"/>
              </a:lnSpc>
              <a:spcBef>
                <a:spcPts val="360"/>
              </a:spcBef>
              <a:buSzPct val="100000"/>
              <a:buBlip>
                <a:blip r:embed="rId6"/>
              </a:buBlip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Key assumptions have been tested and verified to hold true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737280" indent="-198720">
              <a:lnSpc>
                <a:spcPct val="150000"/>
              </a:lnSpc>
              <a:spcBef>
                <a:spcPts val="360"/>
              </a:spcBef>
              <a:buSzPct val="100000"/>
              <a:buBlip>
                <a:blip r:embed="rId7"/>
              </a:buBlip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Analysis chain is implemented and ready to run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737280" indent="-198720">
              <a:lnSpc>
                <a:spcPct val="150000"/>
              </a:lnSpc>
              <a:spcBef>
                <a:spcPts val="360"/>
              </a:spcBef>
              <a:buSzPct val="100000"/>
              <a:buBlip>
                <a:blip r:embed="rId8"/>
              </a:buBlip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Neural networks show a lot of potential as SD triggers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Rechteck 16"/>
          <p:cNvSpPr/>
          <p:nvPr/>
        </p:nvSpPr>
        <p:spPr>
          <a:xfrm>
            <a:off x="376920" y="442080"/>
            <a:ext cx="1436040" cy="482400"/>
          </a:xfrm>
          <a:prstGeom prst="rect">
            <a:avLst/>
          </a:prstGeom>
          <a:solidFill>
            <a:srgbClr val="ffffff">
              <a:alpha val="7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FDB56D3-CDE0-4C72-8591-410D32674EE8}" type="slidenum">
              <a:t>28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fld id="{85439FF5-215F-4B31-81D6-4748B24A12E6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/>
          </p:nvPr>
        </p:nvSpPr>
        <p:spPr>
          <a:xfrm>
            <a:off x="396000" y="1294920"/>
            <a:ext cx="7379280" cy="63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000000"/>
                </a:solidFill>
                <a:latin typeface="Arial"/>
              </a:rPr>
              <a:t>Backup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9" name="Grafik 10" descr="Ein Bild, das Küchengeräte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7832160" y="359640"/>
            <a:ext cx="850320" cy="170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7000" p14:dur="2000"/>
    </mc:Choice>
    <mc:Fallback>
      <p:transition spd="slow" advTm="17000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/>
          </p:nvPr>
        </p:nvSpPr>
        <p:spPr>
          <a:xfrm>
            <a:off x="464760" y="1026360"/>
            <a:ext cx="8222040" cy="30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508320" indent="-2199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1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QGSJET-II.04 protons with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-2199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2"/>
              </a:buBlip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UUB Simulation to determine WCD detector response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-2199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3"/>
              </a:buBlip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Background electronic noise measured in field ( = Random traces)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-2199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4"/>
              </a:buBlip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Noto Sans"/>
              </a:rPr>
              <a:t>Baseline subtraction + Calibration to (tru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e)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-2199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5"/>
              </a:buBlip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Add both components together to make realistic WCD trace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-2199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6"/>
              </a:buBlip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See previous Ka/BsAs contributions for details </a:t>
            </a:r>
            <a:r>
              <a:rPr b="1" lang="de-DE" sz="1800" spc="-1" strike="noStrike">
                <a:solidFill>
                  <a:srgbClr val="3465a4"/>
                </a:solidFill>
                <a:latin typeface="Arial"/>
              </a:rPr>
              <a:t> </a:t>
            </a:r>
            <a:r>
              <a:rPr b="1" lang="de-DE" sz="1800" spc="-1" strike="noStrike">
                <a:solidFill>
                  <a:srgbClr val="3465a4"/>
                </a:solidFill>
                <a:latin typeface="Arial"/>
                <a:hlinkClick r:id="rId7"/>
              </a:rPr>
              <a:t>[ 1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 / 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  <a:hlinkClick r:id="rId8"/>
              </a:rPr>
              <a:t>2 ]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-2199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9"/>
              </a:buBlip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Full dataset (hopefully) soon accesible publicly for other uses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27" name=""/>
              <p:cNvSpPr txBox="1"/>
              <p:nvPr/>
            </p:nvSpPr>
            <p:spPr>
              <a:xfrm>
                <a:off x="5648040" y="2229120"/>
                <a:ext cx="804960" cy="2455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VEM</m:t>
                        </m:r>
                      </m:e>
                      <m:sub>
                        <m:r>
                          <m:t xml:space="preserve">Peak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428" name="Rechteck 20"/>
          <p:cNvSpPr/>
          <p:nvPr/>
        </p:nvSpPr>
        <p:spPr>
          <a:xfrm rot="965400">
            <a:off x="5384520" y="1730520"/>
            <a:ext cx="158760" cy="1299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title"/>
          </p:nvPr>
        </p:nvSpPr>
        <p:spPr>
          <a:xfrm>
            <a:off x="387720" y="135360"/>
            <a:ext cx="779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Training / Validation data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30" name=""/>
              <p:cNvSpPr txBox="1"/>
              <p:nvPr/>
            </p:nvSpPr>
            <p:spPr>
              <a:xfrm>
                <a:off x="3890160" y="1011240"/>
                <a:ext cx="2604960" cy="299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16.0</m:t>
                    </m:r>
                    <m:r>
                      <m:t xml:space="preserve"> </m:t>
                    </m:r>
                    <m:r>
                      <m:t xml:space="preserve">≤</m:t>
                    </m:r>
                    <m:r>
                      <m:t xml:space="preserve"> </m:t>
                    </m:r>
                    <m:sSub>
                      <m:e>
                        <m:r>
                          <m:t xml:space="preserve">log</m:t>
                        </m:r>
                      </m:e>
                      <m:sub>
                        <m:r>
                          <m:t xml:space="preserve">10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E</m:t>
                        </m:r>
                        <m:f>
                          <m:fPr>
                            <m:type m:val="lin"/>
                          </m:fPr>
                          <m:num>
                            <m:r>
                              <m:t xml:space="preserve"> </m:t>
                            </m:r>
                          </m:num>
                          <m:den>
                            <m:r>
                              <m:t xml:space="preserve"> </m:t>
                            </m:r>
                          </m:den>
                        </m:f>
                        <m:r>
                          <m:t xml:space="preserve">eV</m:t>
                        </m:r>
                      </m:e>
                    </m:d>
                    <m:r>
                      <m:t xml:space="preserve"> </m:t>
                    </m:r>
                    <m:r>
                      <m:t xml:space="preserve">&lt;</m:t>
                    </m:r>
                    <m:r>
                      <m:t xml:space="preserve"> </m:t>
                    </m:r>
                    <m:r>
                      <m:t xml:space="preserve">19.5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D0AA99-333A-4ABE-A971-323BBC134DA7}" type="slidenum">
              <a:t>3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F7A43103-A65A-4C9E-AB2C-B59269E046EF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dt" idx="15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>
              <a:lnSpc>
                <a:spcPct val="100000"/>
              </a:lnSpc>
              <a:spcAft>
                <a:spcPts val="601"/>
              </a:spcAft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spcAft>
                <a:spcPts val="601"/>
              </a:spcAft>
              <a:buNone/>
            </a:pPr>
            <a:fld id="{A09A2328-20BB-4B40-9077-F25172C5A792}" type="datetime1">
              <a:rPr b="0" lang="de-DE" sz="900" spc="-1" strike="noStrike">
                <a:solidFill>
                  <a:srgbClr val="000000"/>
                </a:solidFill>
                <a:latin typeface="Arial"/>
              </a:rPr>
              <a:t>28.10.2023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sldNum" idx="16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>
              <a:lnSpc>
                <a:spcPct val="100000"/>
              </a:lnSpc>
              <a:spcAft>
                <a:spcPts val="601"/>
              </a:spcAft>
              <a:buNone/>
              <a:defRPr b="1" lang="en-US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spcAft>
                <a:spcPts val="601"/>
              </a:spcAft>
              <a:buNone/>
            </a:pPr>
            <a:fld id="{42D06A92-1C2D-463B-B06C-8BE4D056C864}" type="slidenum">
              <a:rPr b="1" lang="en-US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Residuals – LTP fitfunction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3" name="" descr=""/>
          <p:cNvPicPr/>
          <p:nvPr/>
        </p:nvPicPr>
        <p:blipFill>
          <a:blip r:embed="rId1"/>
          <a:stretch/>
        </p:blipFill>
        <p:spPr>
          <a:xfrm>
            <a:off x="335880" y="1249920"/>
            <a:ext cx="8507520" cy="305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dt" idx="17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>
              <a:lnSpc>
                <a:spcPct val="100000"/>
              </a:lnSpc>
              <a:spcAft>
                <a:spcPts val="601"/>
              </a:spcAft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spcAft>
                <a:spcPts val="601"/>
              </a:spcAft>
              <a:buNone/>
            </a:pPr>
            <a:fld id="{07C5EA55-4EA5-49F9-BBA1-3D8F4ADBFBAA}" type="datetime1">
              <a:rPr b="0" lang="de-DE" sz="900" spc="-1" strike="noStrike">
                <a:solidFill>
                  <a:srgbClr val="000000"/>
                </a:solidFill>
                <a:latin typeface="Arial"/>
              </a:rPr>
              <a:t>28.10.2023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 type="sldNum" idx="18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>
              <a:lnSpc>
                <a:spcPct val="100000"/>
              </a:lnSpc>
              <a:spcAft>
                <a:spcPts val="601"/>
              </a:spcAft>
              <a:buNone/>
              <a:defRPr b="1" lang="en-US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spcAft>
                <a:spcPts val="601"/>
              </a:spcAft>
              <a:buNone/>
            </a:pPr>
            <a:fld id="{CE99C12F-5F32-4F8B-833B-3AA56E1CA330}" type="slidenum">
              <a:rPr b="1" lang="en-US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pic>
        <p:nvPicPr>
          <p:cNvPr id="556" name="" descr=""/>
          <p:cNvPicPr/>
          <p:nvPr/>
        </p:nvPicPr>
        <p:blipFill>
          <a:blip r:embed="rId1"/>
          <a:stretch/>
        </p:blipFill>
        <p:spPr>
          <a:xfrm>
            <a:off x="36000" y="101880"/>
            <a:ext cx="8879400" cy="4603680"/>
          </a:xfrm>
          <a:prstGeom prst="rect">
            <a:avLst/>
          </a:prstGeom>
          <a:ln w="0">
            <a:noFill/>
          </a:ln>
        </p:spPr>
      </p:pic>
      <p:sp>
        <p:nvSpPr>
          <p:cNvPr id="557" name="PlaceHolder 3"/>
          <p:cNvSpPr>
            <a:spLocks noGrp="1"/>
          </p:cNvSpPr>
          <p:nvPr>
            <p:ph type="title"/>
          </p:nvPr>
        </p:nvSpPr>
        <p:spPr>
          <a:xfrm>
            <a:off x="720000" y="44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Efficiency scaling – unscaled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dt" idx="19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>
              <a:lnSpc>
                <a:spcPct val="100000"/>
              </a:lnSpc>
              <a:spcAft>
                <a:spcPts val="601"/>
              </a:spcAft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spcAft>
                <a:spcPts val="601"/>
              </a:spcAft>
              <a:buNone/>
            </a:pPr>
            <a:fld id="{8AF93B78-98CF-4BEA-97FF-F379D8E13321}" type="datetime1">
              <a:rPr b="0" lang="de-DE" sz="900" spc="-1" strike="noStrike">
                <a:solidFill>
                  <a:srgbClr val="000000"/>
                </a:solidFill>
                <a:latin typeface="Arial"/>
              </a:rPr>
              <a:t>28.10.2023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 type="sldNum" idx="20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>
              <a:lnSpc>
                <a:spcPct val="100000"/>
              </a:lnSpc>
              <a:spcAft>
                <a:spcPts val="601"/>
              </a:spcAft>
              <a:buNone/>
              <a:defRPr b="1" lang="en-US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spcAft>
                <a:spcPts val="601"/>
              </a:spcAft>
              <a:buNone/>
            </a:pPr>
            <a:fld id="{DF35DF34-A928-4333-A65D-FE574AE87A3D}" type="slidenum">
              <a:rPr b="1" lang="en-US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pic>
        <p:nvPicPr>
          <p:cNvPr id="560" name="" descr=""/>
          <p:cNvPicPr/>
          <p:nvPr/>
        </p:nvPicPr>
        <p:blipFill>
          <a:blip r:embed="rId1"/>
          <a:stretch/>
        </p:blipFill>
        <p:spPr>
          <a:xfrm>
            <a:off x="0" y="108000"/>
            <a:ext cx="8915760" cy="4622760"/>
          </a:xfrm>
          <a:prstGeom prst="rect">
            <a:avLst/>
          </a:prstGeom>
          <a:ln w="0">
            <a:noFill/>
          </a:ln>
        </p:spPr>
      </p:pic>
      <p:sp>
        <p:nvSpPr>
          <p:cNvPr id="561" name="PlaceHolder 3"/>
          <p:cNvSpPr>
            <a:spLocks noGrp="1"/>
          </p:cNvSpPr>
          <p:nvPr>
            <p:ph type="title"/>
          </p:nvPr>
        </p:nvSpPr>
        <p:spPr>
          <a:xfrm>
            <a:off x="720000" y="44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Efficiency scaling – scaled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dt" idx="21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>
              <a:lnSpc>
                <a:spcPct val="100000"/>
              </a:lnSpc>
              <a:spcAft>
                <a:spcPts val="601"/>
              </a:spcAft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spcAft>
                <a:spcPts val="601"/>
              </a:spcAft>
              <a:buNone/>
            </a:pPr>
            <a:fld id="{C77756CA-D2E0-4C40-9D42-CEF9A272CA80}" type="datetime1">
              <a:rPr b="0" lang="de-DE" sz="900" spc="-1" strike="noStrike">
                <a:solidFill>
                  <a:srgbClr val="000000"/>
                </a:solidFill>
                <a:latin typeface="Arial"/>
              </a:rPr>
              <a:t>28.10.2023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sldNum" idx="22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>
              <a:lnSpc>
                <a:spcPct val="100000"/>
              </a:lnSpc>
              <a:spcAft>
                <a:spcPts val="601"/>
              </a:spcAft>
              <a:buNone/>
              <a:defRPr b="1" lang="en-US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spcAft>
                <a:spcPts val="601"/>
              </a:spcAft>
              <a:buNone/>
            </a:pPr>
            <a:fld id="{FFA67AF9-1AD5-42CD-8965-AD1188B4A1F3}" type="slidenum">
              <a:rPr b="1" lang="en-US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Random traces – Power spectrum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5" name="Inhaltsplatzhalter 9" descr="Ein Bild, das Screenshot, Reihe, Diagramm, Text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794160" y="928800"/>
            <a:ext cx="7555320" cy="376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Inhaltsplatzhalter 6" descr="Ein Bild, das Text, Screenshot, Reihe, Software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636480" y="946800"/>
            <a:ext cx="7879680" cy="3801960"/>
          </a:xfrm>
          <a:prstGeom prst="rect">
            <a:avLst/>
          </a:prstGeom>
          <a:ln w="0">
            <a:noFill/>
          </a:ln>
        </p:spPr>
      </p:pic>
      <p:sp>
        <p:nvSpPr>
          <p:cNvPr id="567" name="PlaceHolder 1"/>
          <p:cNvSpPr>
            <a:spLocks noGrp="1"/>
          </p:cNvSpPr>
          <p:nvPr>
            <p:ph type="dt" idx="23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>
              <a:lnSpc>
                <a:spcPct val="100000"/>
              </a:lnSpc>
              <a:spcAft>
                <a:spcPts val="601"/>
              </a:spcAft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spcAft>
                <a:spcPts val="601"/>
              </a:spcAft>
              <a:buNone/>
            </a:pPr>
            <a:fld id="{6FDAD6BB-7143-44F1-8B1E-DD1286CFF8D0}" type="datetime1">
              <a:rPr b="0" lang="de-DE" sz="900" spc="-1" strike="noStrike">
                <a:solidFill>
                  <a:srgbClr val="000000"/>
                </a:solidFill>
                <a:latin typeface="Arial"/>
              </a:rPr>
              <a:t>28.10.2023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 type="sldNum" idx="24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>
              <a:lnSpc>
                <a:spcPct val="100000"/>
              </a:lnSpc>
              <a:spcAft>
                <a:spcPts val="601"/>
              </a:spcAft>
              <a:buNone/>
              <a:defRPr b="1" lang="en-US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spcAft>
                <a:spcPts val="601"/>
              </a:spcAft>
              <a:buNone/>
            </a:pPr>
            <a:fld id="{4B7B1AD8-78B5-4B32-B74D-9CE388836219}" type="slidenum">
              <a:rPr b="1" lang="en-US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Trace building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rafik 4" descr="Ein Bild, das Text, Diagramm, Screenshot, Reihe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878400" y="872280"/>
            <a:ext cx="7386480" cy="3830040"/>
          </a:xfrm>
          <a:prstGeom prst="rect">
            <a:avLst/>
          </a:prstGeom>
          <a:ln w="0">
            <a:noFill/>
          </a:ln>
        </p:spPr>
      </p:pic>
      <p:sp>
        <p:nvSpPr>
          <p:cNvPr id="571" name="PlaceHolder 1"/>
          <p:cNvSpPr>
            <a:spLocks noGrp="1"/>
          </p:cNvSpPr>
          <p:nvPr>
            <p:ph type="dt" idx="25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>
              <a:lnSpc>
                <a:spcPct val="100000"/>
              </a:lnSpc>
              <a:spcAft>
                <a:spcPts val="601"/>
              </a:spcAft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spcAft>
                <a:spcPts val="601"/>
              </a:spcAft>
              <a:buNone/>
            </a:pPr>
            <a:fld id="{B7829450-D936-4F87-A93F-1C930128E4BF}" type="datetime1">
              <a:rPr b="0" lang="de-DE" sz="900" spc="-1" strike="noStrike">
                <a:solidFill>
                  <a:srgbClr val="000000"/>
                </a:solidFill>
                <a:latin typeface="Arial"/>
              </a:rPr>
              <a:t>28.10.2023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 type="sldNum" idx="26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>
              <a:lnSpc>
                <a:spcPct val="100000"/>
              </a:lnSpc>
              <a:spcAft>
                <a:spcPts val="601"/>
              </a:spcAft>
              <a:buNone/>
              <a:defRPr b="1" lang="en-US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spcAft>
                <a:spcPts val="601"/>
              </a:spcAft>
              <a:buNone/>
            </a:pPr>
            <a:fld id="{991F83AA-BEA1-4F83-916F-AA4EC30C01D4}" type="slidenum">
              <a:rPr b="1" lang="en-US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Muon cut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dt" idx="27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>
              <a:lnSpc>
                <a:spcPct val="100000"/>
              </a:lnSpc>
              <a:spcAft>
                <a:spcPts val="601"/>
              </a:spcAft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spcAft>
                <a:spcPts val="601"/>
              </a:spcAft>
              <a:buNone/>
            </a:pPr>
            <a:fld id="{F337C075-0654-4426-A14A-144A3367E1AA}" type="datetime1">
              <a:rPr b="0" lang="de-DE" sz="900" spc="-1" strike="noStrike">
                <a:solidFill>
                  <a:srgbClr val="000000"/>
                </a:solidFill>
                <a:latin typeface="Arial"/>
              </a:rPr>
              <a:t>28.10.2023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 type="sldNum" idx="28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>
              <a:lnSpc>
                <a:spcPct val="100000"/>
              </a:lnSpc>
              <a:spcAft>
                <a:spcPts val="601"/>
              </a:spcAft>
              <a:buNone/>
              <a:defRPr b="1" lang="en-US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spcAft>
                <a:spcPts val="601"/>
              </a:spcAft>
              <a:buNone/>
            </a:pPr>
            <a:fld id="{82CFF108-447E-420E-9B84-09A8A98FB96A}" type="slidenum">
              <a:rPr b="1" lang="en-US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76" name="PlaceHolder 3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Kernel size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7" name="Grafik 5" descr="Ein Bild, das Text, Schrift, Reihe, Diagramm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627120" y="1066680"/>
            <a:ext cx="7670520" cy="358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" descr=""/>
          <p:cNvPicPr/>
          <p:nvPr/>
        </p:nvPicPr>
        <p:blipFill>
          <a:blip r:embed="rId1"/>
          <a:stretch/>
        </p:blipFill>
        <p:spPr>
          <a:xfrm>
            <a:off x="552960" y="410400"/>
            <a:ext cx="8273520" cy="4289760"/>
          </a:xfrm>
          <a:prstGeom prst="rect">
            <a:avLst/>
          </a:prstGeom>
          <a:ln w="0">
            <a:noFill/>
          </a:ln>
        </p:spPr>
      </p:pic>
      <p:sp>
        <p:nvSpPr>
          <p:cNvPr id="579" name="PlaceHolder 1"/>
          <p:cNvSpPr>
            <a:spLocks noGrp="1"/>
          </p:cNvSpPr>
          <p:nvPr>
            <p:ph type="dt" idx="29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>
              <a:lnSpc>
                <a:spcPct val="100000"/>
              </a:lnSpc>
              <a:spcAft>
                <a:spcPts val="601"/>
              </a:spcAft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spcAft>
                <a:spcPts val="601"/>
              </a:spcAft>
              <a:buNone/>
            </a:pPr>
            <a:fld id="{DCBB55EB-5BC7-40E9-9977-99088D855F98}" type="datetime1">
              <a:rPr b="0" lang="de-DE" sz="900" spc="-1" strike="noStrike">
                <a:solidFill>
                  <a:srgbClr val="000000"/>
                </a:solidFill>
                <a:latin typeface="Arial"/>
              </a:rPr>
              <a:t>28.10.2023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 type="sldNum" idx="30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>
              <a:lnSpc>
                <a:spcPct val="100000"/>
              </a:lnSpc>
              <a:spcAft>
                <a:spcPts val="601"/>
              </a:spcAft>
              <a:buNone/>
              <a:defRPr b="1" lang="en-US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spcAft>
                <a:spcPts val="601"/>
              </a:spcAft>
              <a:buNone/>
            </a:pPr>
            <a:fld id="{76D9ACB4-789E-445E-BEF7-4A7800065B69}" type="slidenum">
              <a:rPr b="1" lang="en-US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81" name="PlaceHolder 3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Input size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2" name="" descr=""/>
          <p:cNvPicPr/>
          <p:nvPr/>
        </p:nvPicPr>
        <p:blipFill>
          <a:blip r:embed="rId2"/>
          <a:srcRect l="74880" t="20143" r="15160" b="70172"/>
          <a:stretch/>
        </p:blipFill>
        <p:spPr>
          <a:xfrm>
            <a:off x="7567560" y="166320"/>
            <a:ext cx="1421640" cy="77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dt" idx="31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>
              <a:lnSpc>
                <a:spcPct val="100000"/>
              </a:lnSpc>
              <a:spcAft>
                <a:spcPts val="601"/>
              </a:spcAft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spcAft>
                <a:spcPts val="601"/>
              </a:spcAft>
              <a:buNone/>
            </a:pPr>
            <a:fld id="{32EF9984-6A5E-412C-840C-BFB33138579E}" type="datetime1">
              <a:rPr b="0" lang="de-DE" sz="900" spc="-1" strike="noStrike">
                <a:solidFill>
                  <a:srgbClr val="000000"/>
                </a:solidFill>
                <a:latin typeface="Arial"/>
              </a:rPr>
              <a:t>28.10.2023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type="sldNum" idx="32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>
              <a:lnSpc>
                <a:spcPct val="100000"/>
              </a:lnSpc>
              <a:spcAft>
                <a:spcPts val="601"/>
              </a:spcAft>
              <a:buNone/>
              <a:defRPr b="1" lang="en-US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spcAft>
                <a:spcPts val="601"/>
              </a:spcAft>
              <a:buNone/>
            </a:pPr>
            <a:fld id="{8D411EAB-2C2F-41B3-BC02-8FA1890603EC}" type="slidenum">
              <a:rPr b="1" lang="en-US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T3 efficiency calculation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6" name="" descr=""/>
          <p:cNvPicPr/>
          <p:nvPr/>
        </p:nvPicPr>
        <p:blipFill>
          <a:blip r:embed="rId1"/>
          <a:srcRect l="74880" t="20143" r="15160" b="70172"/>
          <a:stretch/>
        </p:blipFill>
        <p:spPr>
          <a:xfrm>
            <a:off x="7567560" y="166320"/>
            <a:ext cx="1421640" cy="776520"/>
          </a:xfrm>
          <a:prstGeom prst="rect">
            <a:avLst/>
          </a:prstGeom>
          <a:ln w="0">
            <a:noFill/>
          </a:ln>
        </p:spPr>
      </p:pic>
      <p:pic>
        <p:nvPicPr>
          <p:cNvPr id="587" name="" descr=""/>
          <p:cNvPicPr/>
          <p:nvPr/>
        </p:nvPicPr>
        <p:blipFill>
          <a:blip r:embed="rId2"/>
          <a:stretch/>
        </p:blipFill>
        <p:spPr>
          <a:xfrm>
            <a:off x="4610880" y="950400"/>
            <a:ext cx="4377960" cy="3174840"/>
          </a:xfrm>
          <a:prstGeom prst="rect">
            <a:avLst/>
          </a:prstGeom>
          <a:ln w="0">
            <a:noFill/>
          </a:ln>
        </p:spPr>
      </p:pic>
      <p:pic>
        <p:nvPicPr>
          <p:cNvPr id="588" name="" descr=""/>
          <p:cNvPicPr/>
          <p:nvPr/>
        </p:nvPicPr>
        <p:blipFill>
          <a:blip r:embed="rId3"/>
          <a:stretch/>
        </p:blipFill>
        <p:spPr>
          <a:xfrm>
            <a:off x="145440" y="943200"/>
            <a:ext cx="4370400" cy="3169800"/>
          </a:xfrm>
          <a:prstGeom prst="rect">
            <a:avLst/>
          </a:prstGeom>
          <a:ln w="0">
            <a:noFill/>
          </a:ln>
        </p:spPr>
      </p:pic>
      <p:sp>
        <p:nvSpPr>
          <p:cNvPr id="589" name="PlaceHolder 4"/>
          <p:cNvSpPr>
            <a:spLocks noGrp="1"/>
          </p:cNvSpPr>
          <p:nvPr>
            <p:ph/>
          </p:nvPr>
        </p:nvSpPr>
        <p:spPr>
          <a:xfrm>
            <a:off x="609120" y="4250160"/>
            <a:ext cx="7764480" cy="40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470520" indent="0">
              <a:lnSpc>
                <a:spcPct val="90000"/>
              </a:lnSpc>
              <a:spcBef>
                <a:spcPts val="360"/>
              </a:spcBef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Offline approach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Bayesian folding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dt" idx="33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>
              <a:lnSpc>
                <a:spcPct val="100000"/>
              </a:lnSpc>
              <a:spcAft>
                <a:spcPts val="601"/>
              </a:spcAft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spcAft>
                <a:spcPts val="601"/>
              </a:spcAft>
              <a:buNone/>
            </a:pPr>
            <a:fld id="{18EE353F-53BE-484F-9F19-5ABCE6E0EE8F}" type="datetime1">
              <a:rPr b="0" lang="de-DE" sz="900" spc="-1" strike="noStrike">
                <a:solidFill>
                  <a:srgbClr val="000000"/>
                </a:solidFill>
                <a:latin typeface="Arial"/>
              </a:rPr>
              <a:t>28.10.2023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 type="sldNum" idx="34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>
              <a:lnSpc>
                <a:spcPct val="100000"/>
              </a:lnSpc>
              <a:spcAft>
                <a:spcPts val="601"/>
              </a:spcAft>
              <a:buNone/>
              <a:defRPr b="1" lang="en-US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spcAft>
                <a:spcPts val="601"/>
              </a:spcAft>
              <a:buNone/>
            </a:pPr>
            <a:fld id="{36AD70E7-240C-4C20-A7ED-1876B58EAAE2}" type="slidenum">
              <a:rPr b="1" lang="en-US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92" name="PlaceHolder 3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LSTM permutations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3" name="Grafik 4" descr="Ein Bild, das Text, Diagramm, Screenshot, Reihe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825120" y="947880"/>
            <a:ext cx="7493400" cy="372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/>
          </p:nvPr>
        </p:nvSpPr>
        <p:spPr>
          <a:xfrm>
            <a:off x="464760" y="1026360"/>
            <a:ext cx="8450640" cy="30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508320" indent="-2199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1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Classical triggers (Th, ToT, ...) ~100% efficient at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             in simulations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Calculated by running full (Offline) simulation chain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Time consuming approach for prototyping new triggers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0">
              <a:lnSpc>
                <a:spcPct val="90000"/>
              </a:lnSpc>
              <a:spcBef>
                <a:spcPts val="113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-219960">
              <a:lnSpc>
                <a:spcPct val="90000"/>
              </a:lnSpc>
              <a:spcBef>
                <a:spcPts val="1134"/>
              </a:spcBef>
              <a:buSzPct val="100000"/>
              <a:buBlip>
                <a:blip r:embed="rId2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Use Bayesian folding to cut down simulation time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Assume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 on station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Assume 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     factorizes at event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5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Test assumptions with classical triggers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title"/>
          </p:nvPr>
        </p:nvSpPr>
        <p:spPr>
          <a:xfrm>
            <a:off x="387720" y="135360"/>
            <a:ext cx="779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Trigger performance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33" name=""/>
              <p:cNvSpPr txBox="1"/>
              <p:nvPr/>
            </p:nvSpPr>
            <p:spPr>
              <a:xfrm>
                <a:off x="6280560" y="1078920"/>
                <a:ext cx="975600" cy="228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E</m:t>
                    </m:r>
                    <m:r>
                      <m:t xml:space="preserve">≈</m:t>
                    </m:r>
                    <m:r>
                      <m:t xml:space="preserve">3</m:t>
                    </m:r>
                    <m:r>
                      <m:t xml:space="preserve"> </m:t>
                    </m:r>
                    <m:r>
                      <m:t xml:space="preserve">EeV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34" name=""/>
              <p:cNvSpPr txBox="1"/>
              <p:nvPr/>
            </p:nvSpPr>
            <p:spPr>
              <a:xfrm>
                <a:off x="2781360" y="2867400"/>
                <a:ext cx="3516480" cy="282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T</m:t>
                        </m:r>
                        <m:r>
                          <m:t xml:space="preserve">2</m:t>
                        </m:r>
                      </m:e>
                    </m:d>
                    <m:r>
                      <m:t xml:space="preserve"> </m:t>
                    </m:r>
                    <m:r>
                      <m:t xml:space="preserve">=</m:t>
                    </m:r>
                    <m:r>
                      <m:t xml:space="preserve"> </m:t>
                    </m:r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T</m:t>
                        </m:r>
                        <m:r>
                          <m:t xml:space="preserve">2</m:t>
                        </m:r>
                        <m:r>
                          <m:t xml:space="preserve"> </m:t>
                        </m:r>
                        <m:r>
                          <m:t xml:space="preserve">|</m:t>
                        </m:r>
                        <m:r>
                          <m:t xml:space="preserve"> </m:t>
                        </m:r>
                        <m:r>
                          <m:t xml:space="preserve">Signal</m:t>
                        </m:r>
                      </m:e>
                    </m:d>
                    <m:r>
                      <m:t xml:space="preserve"> </m:t>
                    </m:r>
                    <m:r>
                      <m:t xml:space="preserve">×</m:t>
                    </m:r>
                    <m:r>
                      <m:t xml:space="preserve"> </m:t>
                    </m:r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Signal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35" name=""/>
              <p:cNvSpPr txBox="1"/>
              <p:nvPr/>
            </p:nvSpPr>
            <p:spPr>
              <a:xfrm>
                <a:off x="2781360" y="3191400"/>
                <a:ext cx="1963800" cy="451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T</m:t>
                        </m:r>
                        <m:r>
                          <m:t xml:space="preserve">3</m:t>
                        </m:r>
                      </m:e>
                    </m:d>
                    <m:r>
                      <m:t xml:space="preserve"> </m:t>
                    </m:r>
                    <m:r>
                      <m:t xml:space="preserve">=</m:t>
                    </m:r>
                    <m:r>
                      <m:t xml:space="preserve"> </m:t>
                    </m:r>
                    <m:nary>
                      <m:naryPr>
                        <m:chr m:val="∏"/>
                        <m:supHide m:val="1"/>
                      </m:naryPr>
                      <m:sub>
                        <m:r>
                          <m:t xml:space="preserve">3</m:t>
                        </m:r>
                        <m:r>
                          <m:t xml:space="preserve">NNs</m:t>
                        </m:r>
                      </m:sub>
                      <m:sup/>
                      <m:e>
                        <m:r>
                          <m:t xml:space="preserve">P</m:t>
                        </m:r>
                      </m:e>
                    </m:nary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T</m:t>
                        </m:r>
                        <m:r>
                          <m:t xml:space="preserve">2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C63F4F-AF27-4ACE-8050-CFFA9EF5728A}" type="slidenum">
              <a:t>4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B15F047C-96E2-4F2F-88C7-15A9E12ED909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dt" idx="35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>
              <a:lnSpc>
                <a:spcPct val="100000"/>
              </a:lnSpc>
              <a:spcAft>
                <a:spcPts val="601"/>
              </a:spcAft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spcAft>
                <a:spcPts val="601"/>
              </a:spcAft>
              <a:buNone/>
            </a:pPr>
            <a:fld id="{745D54E3-D2B1-47C4-BBBA-4C9245A11D77}" type="datetime1">
              <a:rPr b="0" lang="de-DE" sz="900" spc="-1" strike="noStrike">
                <a:solidFill>
                  <a:srgbClr val="000000"/>
                </a:solidFill>
                <a:latin typeface="Arial"/>
              </a:rPr>
              <a:t>28.10.2023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sldNum" idx="36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>
              <a:lnSpc>
                <a:spcPct val="100000"/>
              </a:lnSpc>
              <a:spcAft>
                <a:spcPts val="601"/>
              </a:spcAft>
              <a:buNone/>
              <a:defRPr b="1" lang="en-US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spcAft>
                <a:spcPts val="601"/>
              </a:spcAft>
              <a:buNone/>
            </a:pPr>
            <a:fld id="{0B95F24D-B9EE-468D-B84A-3C231541E002}" type="slidenum">
              <a:rPr b="1" lang="en-US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Network parameters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7" name="Grafik 7" descr="Ein Bild, das Text, Screenshot, Schrift, Zahl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761760" y="1100160"/>
            <a:ext cx="7620120" cy="342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/>
          </p:nvPr>
        </p:nvSpPr>
        <p:spPr>
          <a:xfrm>
            <a:off x="399960" y="1188000"/>
            <a:ext cx="4097880" cy="61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000000"/>
                </a:solidFill>
                <a:latin typeface="Arial"/>
              </a:rPr>
              <a:t>Subline: Arial 20pt bold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/>
          </p:nvPr>
        </p:nvSpPr>
        <p:spPr>
          <a:xfrm>
            <a:off x="399960" y="1937520"/>
            <a:ext cx="4097880" cy="270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0376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1"/>
              </a:buBlip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Lorem ipsum dolor sit amet, consetetur sadipscing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0376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2"/>
              </a:buBlip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3"/>
              </a:buBlip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4"/>
              </a:buBlip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/>
          </p:nvPr>
        </p:nvSpPr>
        <p:spPr>
          <a:xfrm>
            <a:off x="4645800" y="1188000"/>
            <a:ext cx="4097880" cy="61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000000"/>
                </a:solidFill>
                <a:latin typeface="Arial"/>
              </a:rPr>
              <a:t>Subline: Arial 20pt bold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PlaceHolder 4"/>
          <p:cNvSpPr>
            <a:spLocks noGrp="1"/>
          </p:cNvSpPr>
          <p:nvPr>
            <p:ph type="dt" idx="37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34A6D28A-7858-4CDC-A360-F1DC4E37D539}" type="datetime1">
              <a:rPr b="0" lang="de-DE" sz="900" spc="-1" strike="noStrike">
                <a:solidFill>
                  <a:srgbClr val="000000"/>
                </a:solidFill>
                <a:latin typeface="Arial"/>
              </a:rPr>
              <a:t>28.10.2023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602" name="PlaceHolder 5"/>
          <p:cNvSpPr>
            <a:spLocks noGrp="1"/>
          </p:cNvSpPr>
          <p:nvPr>
            <p:ph type="sldNum" idx="38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1" lang="en-US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E90A5F5F-39A5-40A3-8609-D5A69F824AEC}" type="slidenum">
              <a:rPr b="1" lang="en-US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603" name="PlaceHolder 6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Sample headline: Arial 24pt bold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Bildplatzhalter 10"/>
          <p:cNvSpPr/>
          <p:nvPr/>
        </p:nvSpPr>
        <p:spPr>
          <a:xfrm>
            <a:off x="4655880" y="1943280"/>
            <a:ext cx="4100400" cy="2704680"/>
          </a:xfrm>
          <a:prstGeom prst="round2DiagRect">
            <a:avLst>
              <a:gd name="adj1" fmla="val 0"/>
              <a:gd name="adj2" fmla="val 8317"/>
            </a:avLst>
          </a:prstGeom>
          <a:blipFill rotWithShape="0">
            <a:blip r:embed="rId5"/>
            <a:srcRect/>
            <a:stretch/>
          </a:blipFill>
          <a:ln w="1260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/>
          </p:nvPr>
        </p:nvSpPr>
        <p:spPr>
          <a:xfrm>
            <a:off x="399960" y="1188000"/>
            <a:ext cx="4097880" cy="61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000000"/>
                </a:solidFill>
                <a:latin typeface="Arial"/>
              </a:rPr>
              <a:t>Subline: Arial 20pt bold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399960" y="1937520"/>
            <a:ext cx="4097880" cy="270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0376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1"/>
              </a:buBlip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Lorem ipsum dolor sit amet, consetetur sadipscing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0376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2"/>
              </a:buBlip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3"/>
              </a:buBlip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4"/>
              </a:buBlip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/>
          </p:nvPr>
        </p:nvSpPr>
        <p:spPr>
          <a:xfrm>
            <a:off x="4645800" y="1188000"/>
            <a:ext cx="4097880" cy="61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000000"/>
                </a:solidFill>
                <a:latin typeface="Arial"/>
              </a:rPr>
              <a:t>Subline: Arial 20pt bold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 type="dt" idx="39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3F79C694-5962-4AEA-91E2-66134A4D7531}" type="datetime1">
              <a:rPr b="0" lang="de-DE" sz="900" spc="-1" strike="noStrike">
                <a:solidFill>
                  <a:srgbClr val="000000"/>
                </a:solidFill>
                <a:latin typeface="Arial"/>
              </a:rPr>
              <a:t>28.10.2023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609" name="PlaceHolder 5"/>
          <p:cNvSpPr>
            <a:spLocks noGrp="1"/>
          </p:cNvSpPr>
          <p:nvPr>
            <p:ph type="sldNum" idx="40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1" lang="en-US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41EC73F6-915E-4E29-AB4F-62FD457990D7}" type="slidenum">
              <a:rPr b="1" lang="en-US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610" name="PlaceHolder 6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Sample headline: Arial 24pt bold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Bildplatzhalter 10"/>
          <p:cNvSpPr/>
          <p:nvPr/>
        </p:nvSpPr>
        <p:spPr>
          <a:xfrm>
            <a:off x="4655880" y="1943280"/>
            <a:ext cx="4100400" cy="2704680"/>
          </a:xfrm>
          <a:prstGeom prst="round2DiagRect">
            <a:avLst>
              <a:gd name="adj1" fmla="val 0"/>
              <a:gd name="adj2" fmla="val 8317"/>
            </a:avLst>
          </a:prstGeom>
          <a:blipFill rotWithShape="0">
            <a:blip r:embed="rId5"/>
            <a:srcRect/>
            <a:stretch/>
          </a:blipFill>
          <a:ln w="1260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/>
          </p:nvPr>
        </p:nvSpPr>
        <p:spPr>
          <a:xfrm>
            <a:off x="399960" y="1188000"/>
            <a:ext cx="8343720" cy="336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0376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1"/>
              </a:buBlip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Lorem ipsum dolor sit amet, consetetur sadipscing elitr, sed diam nonumy eirmod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2"/>
              </a:buBlip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At vero eos et accusam et justo duo dolores et ea rebum. Stet clita kasd gubergren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737280" indent="-19872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3"/>
              </a:buBlip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No sea takimata sanctus est Lorem ipsum dolor sit amet.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0376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4"/>
              </a:buBlip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Lorem ipsum dolor sit amet, consetetur sadipscing elitr, sed diam nonumy eirmod tempor invidunt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0376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5"/>
              </a:buBlip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0376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6"/>
              </a:buBlip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Sample headline: Arial 24pt bold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3C7218-287F-4908-B236-C8AFD2BFB6F0}" type="slidenum">
              <a:t>43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59FC7D84-109B-45DD-930D-98F77433DD2C}" type="datetime1">
              <a:rPr lang="en-US"/>
              <a:t>10/28/2023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/>
          </p:nvPr>
        </p:nvSpPr>
        <p:spPr>
          <a:xfrm>
            <a:off x="399960" y="1188000"/>
            <a:ext cx="4097880" cy="61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000000"/>
                </a:solidFill>
                <a:latin typeface="Arial"/>
              </a:rPr>
              <a:t>Subline: Arial 20pt bold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/>
          </p:nvPr>
        </p:nvSpPr>
        <p:spPr>
          <a:xfrm>
            <a:off x="399960" y="1937520"/>
            <a:ext cx="4097880" cy="270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0376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1"/>
              </a:buBlip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Lorem ipsum dolor sit amet, consetetur sadipscing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0376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2"/>
              </a:buBlip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3"/>
              </a:buBlip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4"/>
              </a:buBlip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PlaceHolder 3"/>
          <p:cNvSpPr>
            <a:spLocks noGrp="1"/>
          </p:cNvSpPr>
          <p:nvPr>
            <p:ph/>
          </p:nvPr>
        </p:nvSpPr>
        <p:spPr>
          <a:xfrm>
            <a:off x="4645800" y="1188000"/>
            <a:ext cx="4097880" cy="61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000000"/>
                </a:solidFill>
                <a:latin typeface="Arial"/>
              </a:rPr>
              <a:t>Subline: Arial 20pt bold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PlaceHolder 4"/>
          <p:cNvSpPr>
            <a:spLocks noGrp="1"/>
          </p:cNvSpPr>
          <p:nvPr>
            <p:ph/>
          </p:nvPr>
        </p:nvSpPr>
        <p:spPr>
          <a:xfrm>
            <a:off x="4645800" y="1937520"/>
            <a:ext cx="4097880" cy="270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Lorem ipsum dolor sit amet, consetetur sadipscing elitr, sed diam nonumy eirmod tempor invidunt ut labore et dolore magna aliquyam erat, sed diam voluptua.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At vero eos et accusam et justo duo dolores et ea rebum. Stet clita kasd gubergren.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PlaceHolder 5"/>
          <p:cNvSpPr>
            <a:spLocks noGrp="1"/>
          </p:cNvSpPr>
          <p:nvPr>
            <p:ph type="dt" idx="41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A7A8B7F9-30D2-4A05-BC44-9649B318104A}" type="datetime1">
              <a:rPr b="0" lang="de-DE" sz="900" spc="-1" strike="noStrike">
                <a:solidFill>
                  <a:srgbClr val="000000"/>
                </a:solidFill>
                <a:latin typeface="Arial"/>
              </a:rPr>
              <a:t>28.10.2023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619" name="PlaceHolder 6"/>
          <p:cNvSpPr>
            <a:spLocks noGrp="1"/>
          </p:cNvSpPr>
          <p:nvPr>
            <p:ph type="sldNum" idx="42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1" lang="en-US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EC1C814B-EAF1-4A71-9505-91BF5513E168}" type="slidenum">
              <a:rPr b="1" lang="en-US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620" name="PlaceHolder 7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Sample headline: Arial 24pt bold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/>
          </p:nvPr>
        </p:nvSpPr>
        <p:spPr>
          <a:xfrm>
            <a:off x="399960" y="1188000"/>
            <a:ext cx="4097880" cy="61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000000"/>
                </a:solidFill>
                <a:latin typeface="Arial"/>
              </a:rPr>
              <a:t>Subline: Arial 20pt bold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/>
          </p:nvPr>
        </p:nvSpPr>
        <p:spPr>
          <a:xfrm>
            <a:off x="399960" y="1937520"/>
            <a:ext cx="4097880" cy="270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0376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1"/>
              </a:buBlip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Lorem ipsum dolor sit amet, consetetur sadipscing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0376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2"/>
              </a:buBlip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3"/>
              </a:buBlip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70520" indent="-2037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4"/>
              </a:buBlip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/>
          </p:nvPr>
        </p:nvSpPr>
        <p:spPr>
          <a:xfrm>
            <a:off x="4645800" y="1188000"/>
            <a:ext cx="4097880" cy="61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000000"/>
                </a:solidFill>
                <a:latin typeface="Arial"/>
              </a:rPr>
              <a:t>Subline: Arial 20pt bold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4"/>
          <p:cNvSpPr>
            <a:spLocks noGrp="1"/>
          </p:cNvSpPr>
          <p:nvPr>
            <p:ph type="dt" idx="43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76E77325-BA74-4C88-8E81-C446633D016C}" type="datetime1">
              <a:rPr b="0" lang="de-DE" sz="900" spc="-1" strike="noStrike">
                <a:solidFill>
                  <a:srgbClr val="000000"/>
                </a:solidFill>
                <a:latin typeface="Arial"/>
              </a:rPr>
              <a:t>28.10.2023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625" name="PlaceHolder 5"/>
          <p:cNvSpPr>
            <a:spLocks noGrp="1"/>
          </p:cNvSpPr>
          <p:nvPr>
            <p:ph type="sldNum" idx="44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1" lang="en-US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65439E3B-13A6-45A3-B5B8-FE2860AD0C4F}" type="slidenum">
              <a:rPr b="1" lang="en-US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626" name="PlaceHolder 6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Sample headline: Arial 24pt bold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Bildplatzhalter 10"/>
          <p:cNvSpPr/>
          <p:nvPr/>
        </p:nvSpPr>
        <p:spPr>
          <a:xfrm>
            <a:off x="4655880" y="1943280"/>
            <a:ext cx="4100400" cy="2704680"/>
          </a:xfrm>
          <a:prstGeom prst="round2DiagRect">
            <a:avLst>
              <a:gd name="adj1" fmla="val 0"/>
              <a:gd name="adj2" fmla="val 8317"/>
            </a:avLst>
          </a:prstGeom>
          <a:blipFill rotWithShape="0">
            <a:blip r:embed="rId5"/>
            <a:srcRect/>
            <a:stretch/>
          </a:blipFill>
          <a:ln w="1260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dt" idx="45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F4A89B5C-F32F-4906-BAA9-068192F462B8}" type="datetime1">
              <a:rPr b="0" lang="de-DE" sz="900" spc="-1" strike="noStrike">
                <a:solidFill>
                  <a:srgbClr val="000000"/>
                </a:solidFill>
                <a:latin typeface="Arial"/>
              </a:rPr>
              <a:t>28.10.2023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sldNum" idx="46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1" lang="en-US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CCA85BB3-7E59-43CB-BECC-ED9898E4FE73}" type="slidenum">
              <a:rPr b="1" lang="en-US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630" name="PlaceHolder 3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Sample headline: Arial 24pt bold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1" name="Bildplatzhalter 7" descr=""/>
          <p:cNvPicPr/>
          <p:nvPr/>
        </p:nvPicPr>
        <p:blipFill>
          <a:blip r:embed="rId1"/>
          <a:srcRect l="0" t="454" r="0" b="454"/>
          <a:stretch/>
        </p:blipFill>
        <p:spPr>
          <a:xfrm>
            <a:off x="0" y="1328400"/>
            <a:ext cx="9143640" cy="330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laceHolder 1"/>
          <p:cNvSpPr>
            <a:spLocks noGrp="1"/>
          </p:cNvSpPr>
          <p:nvPr>
            <p:ph type="dt" idx="47"/>
          </p:nvPr>
        </p:nvSpPr>
        <p:spPr>
          <a:xfrm>
            <a:off x="627120" y="4748760"/>
            <a:ext cx="102744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0" lang="de-DE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DECE1DA2-7F1A-45F4-8B1E-5A27D71D491A}" type="datetime1">
              <a:rPr b="0" lang="de-DE" sz="900" spc="-1" strike="noStrike">
                <a:solidFill>
                  <a:srgbClr val="000000"/>
                </a:solidFill>
                <a:latin typeface="Arial"/>
              </a:rPr>
              <a:t>28.10.2023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633" name="PlaceHolder 2"/>
          <p:cNvSpPr>
            <a:spLocks noGrp="1"/>
          </p:cNvSpPr>
          <p:nvPr>
            <p:ph type="sldNum" idx="48"/>
          </p:nvPr>
        </p:nvSpPr>
        <p:spPr>
          <a:xfrm>
            <a:off x="216000" y="4748760"/>
            <a:ext cx="326160" cy="3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lnSpc>
                <a:spcPct val="100000"/>
              </a:lnSpc>
              <a:buNone/>
              <a:defRPr b="1" lang="en-US" sz="9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32ACCC66-8139-4702-A4AD-FB2161829C72}" type="slidenum">
              <a:rPr b="1" lang="en-US" sz="9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634" name="PlaceHolder 3"/>
          <p:cNvSpPr>
            <a:spLocks noGrp="1"/>
          </p:cNvSpPr>
          <p:nvPr>
            <p:ph type="title"/>
          </p:nvPr>
        </p:nvSpPr>
        <p:spPr>
          <a:xfrm>
            <a:off x="396000" y="296280"/>
            <a:ext cx="686880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Sample headline: Arial 24pt bold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5" name="Bildplatzhalter 7" descr=""/>
          <p:cNvPicPr/>
          <p:nvPr/>
        </p:nvPicPr>
        <p:blipFill>
          <a:blip r:embed="rId1"/>
          <a:srcRect l="1252" t="0" r="1252" b="0"/>
          <a:stretch/>
        </p:blipFill>
        <p:spPr>
          <a:xfrm>
            <a:off x="0" y="1328400"/>
            <a:ext cx="9143640" cy="34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/>
          </p:nvPr>
        </p:nvSpPr>
        <p:spPr>
          <a:xfrm>
            <a:off x="4006800" y="1026360"/>
            <a:ext cx="5137200" cy="24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508320" indent="-2199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1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                         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lateral trigger probability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Characterizes chance of trigger w.r.t SPD, Zenith, Energy, etc.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0">
              <a:lnSpc>
                <a:spcPct val="90000"/>
              </a:lnSpc>
              <a:spcBef>
                <a:spcPts val="360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-2199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2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                             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lateral particle prob.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Tied to lateral distribution func.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Ratio of stations that are hit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title"/>
          </p:nvPr>
        </p:nvSpPr>
        <p:spPr>
          <a:xfrm>
            <a:off x="387720" y="135360"/>
            <a:ext cx="779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Bayesian folding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38" name=""/>
              <p:cNvSpPr txBox="1"/>
              <p:nvPr/>
            </p:nvSpPr>
            <p:spPr>
              <a:xfrm>
                <a:off x="4499640" y="1020600"/>
                <a:ext cx="1732320" cy="282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T</m:t>
                        </m:r>
                        <m:r>
                          <m:t xml:space="preserve">2</m:t>
                        </m:r>
                      </m:e>
                    </m:d>
                    <m:r>
                      <m:t xml:space="preserve"> </m:t>
                    </m:r>
                    <m:r>
                      <m:t xml:space="preserve">=</m:t>
                    </m:r>
                    <m:r>
                      <m:t xml:space="preserve"> </m:t>
                    </m:r>
                    <m:r>
                      <m:t xml:space="preserve">LTP</m:t>
                    </m:r>
                    <m:r>
                      <m:t xml:space="preserve"> </m:t>
                    </m:r>
                    <m:r>
                      <m:t xml:space="preserve">=</m:t>
                    </m:r>
                    <m:r>
                      <m:t xml:space="preserve"> </m:t>
                    </m:r>
                    <m:r>
                      <m:t xml:space="preserve">.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39" name=""/>
          <p:cNvSpPr/>
          <p:nvPr/>
        </p:nvSpPr>
        <p:spPr>
          <a:xfrm>
            <a:off x="156600" y="4428000"/>
            <a:ext cx="914400" cy="228600"/>
          </a:xfrm>
          <a:prstGeom prst="rect">
            <a:avLst/>
          </a:prstGeom>
          <a:solidFill>
            <a:srgbClr val="ffffff"/>
          </a:solidFill>
          <a:ln w="0">
            <a:solidFill>
              <a:srgbClr val="004b41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3"/>
          <a:srcRect l="39995" t="94991" r="40001" b="0"/>
          <a:stretch/>
        </p:blipFill>
        <p:spPr>
          <a:xfrm>
            <a:off x="1096560" y="4392000"/>
            <a:ext cx="1828440" cy="228240"/>
          </a:xfrm>
          <a:prstGeom prst="rect">
            <a:avLst/>
          </a:prstGeom>
          <a:ln w="0">
            <a:noFill/>
          </a:ln>
        </p:spPr>
      </p:pic>
      <p:sp>
        <p:nvSpPr>
          <p:cNvPr id="441" name=""/>
          <p:cNvSpPr/>
          <p:nvPr/>
        </p:nvSpPr>
        <p:spPr>
          <a:xfrm>
            <a:off x="685800" y="4271400"/>
            <a:ext cx="2514600" cy="228600"/>
          </a:xfrm>
          <a:prstGeom prst="rect">
            <a:avLst/>
          </a:prstGeom>
          <a:solidFill>
            <a:srgbClr val="ffffff"/>
          </a:solidFill>
          <a:ln w="0">
            <a:solidFill>
              <a:srgbClr val="004b41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pic>
        <p:nvPicPr>
          <p:cNvPr id="442" name="" descr=""/>
          <p:cNvPicPr/>
          <p:nvPr/>
        </p:nvPicPr>
        <p:blipFill>
          <a:blip r:embed="rId4"/>
          <a:srcRect l="50301" t="0" r="0" b="4751"/>
          <a:stretch/>
        </p:blipFill>
        <p:spPr>
          <a:xfrm>
            <a:off x="228600" y="850680"/>
            <a:ext cx="3657600" cy="3504960"/>
          </a:xfrm>
          <a:prstGeom prst="rect">
            <a:avLst/>
          </a:prstGeom>
          <a:ln w="0">
            <a:noFill/>
          </a:ln>
        </p:spPr>
      </p:pic>
      <p:pic>
        <p:nvPicPr>
          <p:cNvPr id="443" name="" descr=""/>
          <p:cNvPicPr/>
          <p:nvPr/>
        </p:nvPicPr>
        <p:blipFill>
          <a:blip r:embed="rId5"/>
          <a:srcRect l="26655" t="57755" r="16692" b="6693"/>
          <a:stretch/>
        </p:blipFill>
        <p:spPr>
          <a:xfrm>
            <a:off x="1672560" y="4150800"/>
            <a:ext cx="228240" cy="107280"/>
          </a:xfrm>
          <a:prstGeom prst="rect">
            <a:avLst/>
          </a:prstGeom>
          <a:ln w="0">
            <a:noFill/>
          </a:ln>
        </p:spPr>
      </p:pic>
      <p:pic>
        <p:nvPicPr>
          <p:cNvPr id="444" name="" descr=""/>
          <p:cNvPicPr/>
          <p:nvPr/>
        </p:nvPicPr>
        <p:blipFill>
          <a:blip r:embed="rId6"/>
          <a:srcRect l="26655" t="57755" r="16692" b="6693"/>
          <a:stretch/>
        </p:blipFill>
        <p:spPr>
          <a:xfrm>
            <a:off x="2140560" y="4150800"/>
            <a:ext cx="228240" cy="107280"/>
          </a:xfrm>
          <a:prstGeom prst="rect">
            <a:avLst/>
          </a:prstGeom>
          <a:ln w="0">
            <a:noFill/>
          </a:ln>
        </p:spPr>
      </p:pic>
      <p:pic>
        <p:nvPicPr>
          <p:cNvPr id="445" name="" descr=""/>
          <p:cNvPicPr/>
          <p:nvPr/>
        </p:nvPicPr>
        <p:blipFill>
          <a:blip r:embed="rId7"/>
          <a:srcRect l="26655" t="57755" r="16692" b="6693"/>
          <a:stretch/>
        </p:blipFill>
        <p:spPr>
          <a:xfrm>
            <a:off x="2608560" y="4150800"/>
            <a:ext cx="228240" cy="107280"/>
          </a:xfrm>
          <a:prstGeom prst="rect">
            <a:avLst/>
          </a:prstGeom>
          <a:ln w="0">
            <a:noFill/>
          </a:ln>
        </p:spPr>
      </p:pic>
      <p:pic>
        <p:nvPicPr>
          <p:cNvPr id="446" name="" descr=""/>
          <p:cNvPicPr/>
          <p:nvPr/>
        </p:nvPicPr>
        <p:blipFill>
          <a:blip r:embed="rId8"/>
          <a:srcRect l="26655" t="57755" r="16692" b="6693"/>
          <a:stretch/>
        </p:blipFill>
        <p:spPr>
          <a:xfrm>
            <a:off x="3076560" y="4150800"/>
            <a:ext cx="228240" cy="107280"/>
          </a:xfrm>
          <a:prstGeom prst="rect">
            <a:avLst/>
          </a:prstGeom>
          <a:ln w="0">
            <a:noFill/>
          </a:ln>
        </p:spPr>
      </p:pic>
      <p:pic>
        <p:nvPicPr>
          <p:cNvPr id="447" name="" descr=""/>
          <p:cNvPicPr/>
          <p:nvPr/>
        </p:nvPicPr>
        <p:blipFill>
          <a:blip r:embed="rId9"/>
          <a:srcRect l="26655" t="57755" r="16692" b="6693"/>
          <a:stretch/>
        </p:blipFill>
        <p:spPr>
          <a:xfrm>
            <a:off x="1204560" y="4150800"/>
            <a:ext cx="228240" cy="107280"/>
          </a:xfrm>
          <a:prstGeom prst="rect">
            <a:avLst/>
          </a:prstGeom>
          <a:ln w="0">
            <a:noFill/>
          </a:ln>
        </p:spPr>
      </p:pic>
      <p:pic>
        <p:nvPicPr>
          <p:cNvPr id="448" name="" descr=""/>
          <p:cNvPicPr/>
          <p:nvPr/>
        </p:nvPicPr>
        <p:blipFill>
          <a:blip r:embed="rId10"/>
          <a:srcRect l="26655" t="57755" r="16692" b="6693"/>
          <a:stretch/>
        </p:blipFill>
        <p:spPr>
          <a:xfrm>
            <a:off x="736560" y="4150800"/>
            <a:ext cx="228240" cy="10728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449" name=""/>
              <p:cNvSpPr txBox="1"/>
              <p:nvPr/>
            </p:nvSpPr>
            <p:spPr>
              <a:xfrm>
                <a:off x="4499640" y="2208600"/>
                <a:ext cx="2005200" cy="282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Signal</m:t>
                        </m:r>
                      </m:e>
                    </m:d>
                    <m:r>
                      <m:t xml:space="preserve"> </m:t>
                    </m:r>
                    <m:r>
                      <m:t xml:space="preserve">=</m:t>
                    </m:r>
                    <m:r>
                      <m:t xml:space="preserve"> </m:t>
                    </m:r>
                    <m:r>
                      <m:t xml:space="preserve">LPP</m:t>
                    </m:r>
                    <m:r>
                      <m:t xml:space="preserve"> </m:t>
                    </m:r>
                    <m:r>
                      <m:t xml:space="preserve">=</m:t>
                    </m:r>
                    <m:r>
                      <m:t xml:space="preserve"> </m:t>
                    </m:r>
                    <m:r>
                      <m:t xml:space="preserve">.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3ECB8B-7EE2-4506-8F60-4C5F92A3B6AF}" type="slidenum">
              <a:t>5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DFB3BDEC-4B49-4C7B-84C4-8059C117537D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"/>
          <p:cNvSpPr/>
          <p:nvPr/>
        </p:nvSpPr>
        <p:spPr>
          <a:xfrm>
            <a:off x="156600" y="4428000"/>
            <a:ext cx="914400" cy="228600"/>
          </a:xfrm>
          <a:prstGeom prst="rect">
            <a:avLst/>
          </a:prstGeom>
          <a:solidFill>
            <a:srgbClr val="ffffff"/>
          </a:solidFill>
          <a:ln w="0">
            <a:solidFill>
              <a:srgbClr val="004b41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pic>
        <p:nvPicPr>
          <p:cNvPr id="451" name="Grafik 1" descr="Ein Bild, das Text, Diagramm, Reihe, Schrift enthält.&#10;&#10;Automatisch generierte Beschreibung"/>
          <p:cNvPicPr/>
          <p:nvPr/>
        </p:nvPicPr>
        <p:blipFill>
          <a:blip r:embed="rId1"/>
          <a:srcRect l="0" t="3090" r="0" b="0"/>
          <a:stretch/>
        </p:blipFill>
        <p:spPr>
          <a:xfrm>
            <a:off x="283320" y="883800"/>
            <a:ext cx="8080920" cy="3851280"/>
          </a:xfrm>
          <a:prstGeom prst="rect">
            <a:avLst/>
          </a:prstGeom>
          <a:ln w="0">
            <a:noFill/>
          </a:ln>
        </p:spPr>
      </p:pic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388080" y="136080"/>
            <a:ext cx="779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Lateral particle probability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E31BEE-44B0-4ADB-81ED-FD7A5555429F}" type="slidenum">
              <a:t>6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186B7CBD-76CA-4DA3-B53D-934216537520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/>
          </p:nvPr>
        </p:nvSpPr>
        <p:spPr>
          <a:xfrm>
            <a:off x="4006800" y="1026360"/>
            <a:ext cx="5137200" cy="37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508320" indent="-2199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1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                         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lateral trigger probability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Characterizes chance of trigger w.r.t SPD, Zenith, Energy, etc.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0">
              <a:lnSpc>
                <a:spcPct val="90000"/>
              </a:lnSpc>
              <a:spcBef>
                <a:spcPts val="360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-2199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2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                             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lateral particle prob.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Tied to lateral distribution func.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Ratio of stations that are hit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0">
              <a:lnSpc>
                <a:spcPct val="90000"/>
              </a:lnSpc>
              <a:spcBef>
                <a:spcPts val="1134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-219960">
              <a:lnSpc>
                <a:spcPct val="90000"/>
              </a:lnSpc>
              <a:spcBef>
                <a:spcPts val="1134"/>
              </a:spcBef>
              <a:buSzPct val="100000"/>
              <a:buBlip>
                <a:blip r:embed="rId3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Independent calculation of                       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Optimize to specific use-case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Utilize powerful libraries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title"/>
          </p:nvPr>
        </p:nvSpPr>
        <p:spPr>
          <a:xfrm>
            <a:off x="387720" y="135360"/>
            <a:ext cx="779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Bayesian folding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55" name=""/>
              <p:cNvSpPr txBox="1"/>
              <p:nvPr/>
            </p:nvSpPr>
            <p:spPr>
              <a:xfrm>
                <a:off x="4499640" y="1020600"/>
                <a:ext cx="1732320" cy="282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T</m:t>
                        </m:r>
                        <m:r>
                          <m:t xml:space="preserve">2</m:t>
                        </m:r>
                      </m:e>
                    </m:d>
                    <m:r>
                      <m:t xml:space="preserve"> </m:t>
                    </m:r>
                    <m:r>
                      <m:t xml:space="preserve">=</m:t>
                    </m:r>
                    <m:r>
                      <m:t xml:space="preserve"> </m:t>
                    </m:r>
                    <m:r>
                      <m:t xml:space="preserve">LTP</m:t>
                    </m:r>
                    <m:r>
                      <m:t xml:space="preserve"> </m:t>
                    </m:r>
                    <m:r>
                      <m:t xml:space="preserve">=</m:t>
                    </m:r>
                    <m:r>
                      <m:t xml:space="preserve"> </m:t>
                    </m:r>
                    <m:r>
                      <m:t xml:space="preserve">.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56" name=""/>
          <p:cNvSpPr/>
          <p:nvPr/>
        </p:nvSpPr>
        <p:spPr>
          <a:xfrm>
            <a:off x="156600" y="4428000"/>
            <a:ext cx="914400" cy="228600"/>
          </a:xfrm>
          <a:prstGeom prst="rect">
            <a:avLst/>
          </a:prstGeom>
          <a:solidFill>
            <a:srgbClr val="ffffff"/>
          </a:solidFill>
          <a:ln w="0">
            <a:solidFill>
              <a:srgbClr val="004b41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pic>
        <p:nvPicPr>
          <p:cNvPr id="457" name="" descr=""/>
          <p:cNvPicPr/>
          <p:nvPr/>
        </p:nvPicPr>
        <p:blipFill>
          <a:blip r:embed="rId4"/>
          <a:srcRect l="39995" t="94991" r="40001" b="0"/>
          <a:stretch/>
        </p:blipFill>
        <p:spPr>
          <a:xfrm>
            <a:off x="1096560" y="4392000"/>
            <a:ext cx="1828440" cy="228240"/>
          </a:xfrm>
          <a:prstGeom prst="rect">
            <a:avLst/>
          </a:prstGeom>
          <a:ln w="0">
            <a:noFill/>
          </a:ln>
        </p:spPr>
      </p:pic>
      <p:sp>
        <p:nvSpPr>
          <p:cNvPr id="458" name=""/>
          <p:cNvSpPr/>
          <p:nvPr/>
        </p:nvSpPr>
        <p:spPr>
          <a:xfrm>
            <a:off x="685800" y="4271400"/>
            <a:ext cx="2514600" cy="228600"/>
          </a:xfrm>
          <a:prstGeom prst="rect">
            <a:avLst/>
          </a:prstGeom>
          <a:solidFill>
            <a:srgbClr val="ffffff"/>
          </a:solidFill>
          <a:ln w="0">
            <a:solidFill>
              <a:srgbClr val="004b41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pic>
        <p:nvPicPr>
          <p:cNvPr id="459" name="" descr=""/>
          <p:cNvPicPr/>
          <p:nvPr/>
        </p:nvPicPr>
        <p:blipFill>
          <a:blip r:embed="rId5"/>
          <a:srcRect l="50301" t="0" r="0" b="4751"/>
          <a:stretch/>
        </p:blipFill>
        <p:spPr>
          <a:xfrm>
            <a:off x="228600" y="850680"/>
            <a:ext cx="3657600" cy="3504960"/>
          </a:xfrm>
          <a:prstGeom prst="rect">
            <a:avLst/>
          </a:prstGeom>
          <a:ln w="0">
            <a:noFill/>
          </a:ln>
        </p:spPr>
      </p:pic>
      <p:pic>
        <p:nvPicPr>
          <p:cNvPr id="460" name="" descr=""/>
          <p:cNvPicPr/>
          <p:nvPr/>
        </p:nvPicPr>
        <p:blipFill>
          <a:blip r:embed="rId6"/>
          <a:srcRect l="26655" t="57755" r="16692" b="6693"/>
          <a:stretch/>
        </p:blipFill>
        <p:spPr>
          <a:xfrm>
            <a:off x="1672560" y="4150800"/>
            <a:ext cx="228240" cy="107280"/>
          </a:xfrm>
          <a:prstGeom prst="rect">
            <a:avLst/>
          </a:prstGeom>
          <a:ln w="0">
            <a:noFill/>
          </a:ln>
        </p:spPr>
      </p:pic>
      <p:pic>
        <p:nvPicPr>
          <p:cNvPr id="461" name="" descr=""/>
          <p:cNvPicPr/>
          <p:nvPr/>
        </p:nvPicPr>
        <p:blipFill>
          <a:blip r:embed="rId7"/>
          <a:srcRect l="26655" t="57755" r="16692" b="6693"/>
          <a:stretch/>
        </p:blipFill>
        <p:spPr>
          <a:xfrm>
            <a:off x="2140560" y="4150800"/>
            <a:ext cx="228240" cy="107280"/>
          </a:xfrm>
          <a:prstGeom prst="rect">
            <a:avLst/>
          </a:prstGeom>
          <a:ln w="0">
            <a:noFill/>
          </a:ln>
        </p:spPr>
      </p:pic>
      <p:pic>
        <p:nvPicPr>
          <p:cNvPr id="462" name="" descr=""/>
          <p:cNvPicPr/>
          <p:nvPr/>
        </p:nvPicPr>
        <p:blipFill>
          <a:blip r:embed="rId8"/>
          <a:srcRect l="26655" t="57755" r="16692" b="6693"/>
          <a:stretch/>
        </p:blipFill>
        <p:spPr>
          <a:xfrm>
            <a:off x="2608560" y="4150800"/>
            <a:ext cx="228240" cy="107280"/>
          </a:xfrm>
          <a:prstGeom prst="rect">
            <a:avLst/>
          </a:prstGeom>
          <a:ln w="0">
            <a:noFill/>
          </a:ln>
        </p:spPr>
      </p:pic>
      <p:pic>
        <p:nvPicPr>
          <p:cNvPr id="463" name="" descr=""/>
          <p:cNvPicPr/>
          <p:nvPr/>
        </p:nvPicPr>
        <p:blipFill>
          <a:blip r:embed="rId9"/>
          <a:srcRect l="26655" t="57755" r="16692" b="6693"/>
          <a:stretch/>
        </p:blipFill>
        <p:spPr>
          <a:xfrm>
            <a:off x="3076560" y="4150800"/>
            <a:ext cx="228240" cy="107280"/>
          </a:xfrm>
          <a:prstGeom prst="rect">
            <a:avLst/>
          </a:prstGeom>
          <a:ln w="0">
            <a:noFill/>
          </a:ln>
        </p:spPr>
      </p:pic>
      <p:pic>
        <p:nvPicPr>
          <p:cNvPr id="464" name="" descr=""/>
          <p:cNvPicPr/>
          <p:nvPr/>
        </p:nvPicPr>
        <p:blipFill>
          <a:blip r:embed="rId10"/>
          <a:srcRect l="26655" t="57755" r="16692" b="6693"/>
          <a:stretch/>
        </p:blipFill>
        <p:spPr>
          <a:xfrm>
            <a:off x="1204560" y="4150800"/>
            <a:ext cx="228240" cy="107280"/>
          </a:xfrm>
          <a:prstGeom prst="rect">
            <a:avLst/>
          </a:prstGeom>
          <a:ln w="0">
            <a:noFill/>
          </a:ln>
        </p:spPr>
      </p:pic>
      <p:pic>
        <p:nvPicPr>
          <p:cNvPr id="465" name="" descr=""/>
          <p:cNvPicPr/>
          <p:nvPr/>
        </p:nvPicPr>
        <p:blipFill>
          <a:blip r:embed="rId11"/>
          <a:srcRect l="26655" t="57755" r="16692" b="6693"/>
          <a:stretch/>
        </p:blipFill>
        <p:spPr>
          <a:xfrm>
            <a:off x="736560" y="4150800"/>
            <a:ext cx="228240" cy="10728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466" name=""/>
              <p:cNvSpPr txBox="1"/>
              <p:nvPr/>
            </p:nvSpPr>
            <p:spPr>
              <a:xfrm>
                <a:off x="4499640" y="2208600"/>
                <a:ext cx="2005200" cy="282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Signal</m:t>
                        </m:r>
                      </m:e>
                    </m:d>
                    <m:r>
                      <m:t xml:space="preserve"> </m:t>
                    </m:r>
                    <m:r>
                      <m:t xml:space="preserve">=</m:t>
                    </m:r>
                    <m:r>
                      <m:t xml:space="preserve"> </m:t>
                    </m:r>
                    <m:r>
                      <m:t xml:space="preserve">LPP</m:t>
                    </m:r>
                    <m:r>
                      <m:t xml:space="preserve"> </m:t>
                    </m:r>
                    <m:r>
                      <m:t xml:space="preserve">=</m:t>
                    </m:r>
                    <m:r>
                      <m:t xml:space="preserve"> </m:t>
                    </m:r>
                    <m:r>
                      <m:t xml:space="preserve">.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67" name=""/>
              <p:cNvSpPr txBox="1"/>
              <p:nvPr/>
            </p:nvSpPr>
            <p:spPr>
              <a:xfrm>
                <a:off x="7518600" y="3695400"/>
                <a:ext cx="1379880" cy="282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T</m:t>
                        </m:r>
                        <m:r>
                          <m:t xml:space="preserve">2</m:t>
                        </m:r>
                        <m:r>
                          <m:t xml:space="preserve"> </m:t>
                        </m:r>
                        <m:r>
                          <m:t xml:space="preserve">|</m:t>
                        </m:r>
                        <m:r>
                          <m:t xml:space="preserve"> </m:t>
                        </m:r>
                        <m:r>
                          <m:t xml:space="preserve">Signal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E5493C-DF8A-4062-8BD8-E247B37E1B83}" type="slidenum">
              <a:t>7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E6D19E6A-9364-4654-A700-A0568FCFC116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" descr=""/>
          <p:cNvPicPr/>
          <p:nvPr/>
        </p:nvPicPr>
        <p:blipFill>
          <a:blip r:embed="rId1"/>
          <a:stretch/>
        </p:blipFill>
        <p:spPr>
          <a:xfrm>
            <a:off x="360" y="182880"/>
            <a:ext cx="9143640" cy="4497120"/>
          </a:xfrm>
          <a:prstGeom prst="rect">
            <a:avLst/>
          </a:prstGeom>
          <a:ln w="0">
            <a:noFill/>
          </a:ln>
        </p:spPr>
      </p:pic>
      <p:sp>
        <p:nvSpPr>
          <p:cNvPr id="469" name="PlaceHolder 1"/>
          <p:cNvSpPr>
            <a:spLocks noGrp="1"/>
          </p:cNvSpPr>
          <p:nvPr>
            <p:ph/>
          </p:nvPr>
        </p:nvSpPr>
        <p:spPr>
          <a:xfrm>
            <a:off x="3321000" y="3429000"/>
            <a:ext cx="513720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508320" indent="-2199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2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Threshold trigger (Th)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92F213-317D-400A-9130-CA1D033318BF}" type="slidenum">
              <a:t>8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F060C861-5DC1-4A16-9EEF-7EF4192C23D2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" descr=""/>
          <p:cNvPicPr/>
          <p:nvPr/>
        </p:nvPicPr>
        <p:blipFill>
          <a:blip r:embed="rId1"/>
          <a:stretch/>
        </p:blipFill>
        <p:spPr>
          <a:xfrm>
            <a:off x="360" y="182880"/>
            <a:ext cx="9143640" cy="4497120"/>
          </a:xfrm>
          <a:prstGeom prst="rect">
            <a:avLst/>
          </a:prstGeom>
          <a:ln w="0">
            <a:noFill/>
          </a:ln>
        </p:spPr>
      </p:pic>
      <p:sp>
        <p:nvSpPr>
          <p:cNvPr id="471" name="PlaceHolder 1"/>
          <p:cNvSpPr>
            <a:spLocks noGrp="1"/>
          </p:cNvSpPr>
          <p:nvPr>
            <p:ph/>
          </p:nvPr>
        </p:nvSpPr>
        <p:spPr>
          <a:xfrm>
            <a:off x="3321000" y="3429000"/>
            <a:ext cx="513720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508320" indent="-219960">
              <a:lnSpc>
                <a:spcPct val="90000"/>
              </a:lnSpc>
              <a:spcBef>
                <a:spcPts val="360"/>
              </a:spcBef>
              <a:buSzPct val="100000"/>
              <a:buBlip>
                <a:blip r:embed="rId2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Time-over-Threshold trigger (ToT)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86194E-9174-4D2D-A51F-0152C58AF9F3}" type="slidenum">
              <a:t>9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330A8EB3-61D7-45AB-A51A-0251C410C867}" type="datetime1">
              <a:rPr lang="en-US"/>
              <a:t>10/28/2023</a:t>
            </a:fld>
          </a:p>
        </p:txBody>
      </p:sp>
    </p:spTree>
  </p:cSld>
  <mc:AlternateContent>
    <mc:Choice Requires="p14">
      <p:transition spd="slow" advTm="85000" p14:dur="2000"/>
    </mc:Choice>
    <mc:Fallback>
      <p:transition spd="slow" advTm="85000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</TotalTime>
  <Application>LibreOffice/7.6.2.1$Linux_X86_64 LibreOffice_project/60$Build-1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2021-01-22T09:25:34Z</dcterms:created>
  <dc:creator>Paul Paul</dc:creator>
  <dc:description/>
  <dc:language>en-US</dc:language>
  <cp:lastModifiedBy/>
  <dcterms:modified xsi:type="dcterms:W3CDTF">2023-07-13T22:57:49Z</dcterms:modified>
  <cp:revision>774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7</vt:r8>
  </property>
  <property fmtid="{D5CDD505-2E9C-101B-9397-08002B2CF9AE}" pid="3" name="PresentationFormat">
    <vt:lpwstr>Benutzerdefiniert</vt:lpwstr>
  </property>
  <property fmtid="{D5CDD505-2E9C-101B-9397-08002B2CF9AE}" pid="4" name="Slides">
    <vt:r8>61</vt:r8>
  </property>
</Properties>
</file>